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31"/>
  </p:notesMasterIdLst>
  <p:sldIdLst>
    <p:sldId id="356" r:id="rId4"/>
    <p:sldId id="357" r:id="rId5"/>
    <p:sldId id="314" r:id="rId6"/>
    <p:sldId id="315" r:id="rId7"/>
    <p:sldId id="340" r:id="rId8"/>
    <p:sldId id="316" r:id="rId9"/>
    <p:sldId id="360" r:id="rId10"/>
    <p:sldId id="358" r:id="rId11"/>
    <p:sldId id="359" r:id="rId12"/>
    <p:sldId id="327" r:id="rId13"/>
    <p:sldId id="376" r:id="rId14"/>
    <p:sldId id="259" r:id="rId15"/>
    <p:sldId id="378" r:id="rId16"/>
    <p:sldId id="377" r:id="rId17"/>
    <p:sldId id="291" r:id="rId18"/>
    <p:sldId id="297" r:id="rId19"/>
    <p:sldId id="324" r:id="rId20"/>
    <p:sldId id="349" r:id="rId21"/>
    <p:sldId id="350" r:id="rId22"/>
    <p:sldId id="273" r:id="rId23"/>
    <p:sldId id="298" r:id="rId24"/>
    <p:sldId id="351" r:id="rId25"/>
    <p:sldId id="286" r:id="rId26"/>
    <p:sldId id="279" r:id="rId27"/>
    <p:sldId id="361" r:id="rId28"/>
    <p:sldId id="364" r:id="rId29"/>
    <p:sldId id="35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9ECB7-A0F9-4FDA-BA12-E6FD342182D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F929FF7-25A7-457E-901A-154D82E4414A}">
      <dgm:prSet phldrT="[Text]" custT="1"/>
      <dgm:spPr/>
      <dgm:t>
        <a:bodyPr/>
        <a:lstStyle/>
        <a:p>
          <a:r>
            <a:rPr lang="en-US" sz="2000" b="1" dirty="0" err="1">
              <a:solidFill>
                <a:schemeClr val="bg1"/>
              </a:solidFill>
            </a:rPr>
            <a:t>Crisisteam</a:t>
          </a:r>
          <a:r>
            <a:rPr lang="en-US" sz="2000" b="1" dirty="0">
              <a:solidFill>
                <a:schemeClr val="bg1"/>
              </a:solidFill>
            </a:rPr>
            <a:t> Ebola </a:t>
          </a:r>
          <a:r>
            <a:rPr lang="en-US" sz="2000" b="1" dirty="0" smtClean="0">
              <a:solidFill>
                <a:schemeClr val="bg1"/>
              </a:solidFill>
            </a:rPr>
            <a:t>&amp;</a:t>
          </a:r>
        </a:p>
        <a:p>
          <a:r>
            <a:rPr lang="en-US" sz="2000" b="1" dirty="0" smtClean="0">
              <a:solidFill>
                <a:schemeClr val="bg1"/>
              </a:solidFill>
            </a:rPr>
            <a:t>National</a:t>
          </a:r>
        </a:p>
        <a:p>
          <a:r>
            <a:rPr lang="en-US" sz="2000" b="1" dirty="0" smtClean="0">
              <a:solidFill>
                <a:schemeClr val="bg1"/>
              </a:solidFill>
            </a:rPr>
            <a:t>Ebola </a:t>
          </a:r>
          <a:r>
            <a:rPr lang="en-US" sz="2000" b="1" dirty="0" err="1">
              <a:solidFill>
                <a:schemeClr val="bg1"/>
              </a:solidFill>
            </a:rPr>
            <a:t>Coördinator</a:t>
          </a:r>
          <a:endParaRPr lang="en-US" sz="2000" b="1" dirty="0">
            <a:solidFill>
              <a:schemeClr val="bg1"/>
            </a:solidFill>
          </a:endParaRPr>
        </a:p>
      </dgm:t>
    </dgm:pt>
    <dgm:pt modelId="{8AC87869-3880-4DCF-B3E8-06AFC4D8CCFD}" type="parTrans" cxnId="{7A7FF6CB-7F3B-4BE2-BBDB-EF2FDBFB920A}">
      <dgm:prSet/>
      <dgm:spPr/>
      <dgm:t>
        <a:bodyPr/>
        <a:lstStyle/>
        <a:p>
          <a:endParaRPr lang="en-US" sz="2000" b="1"/>
        </a:p>
      </dgm:t>
    </dgm:pt>
    <dgm:pt modelId="{208EAC99-AF8E-42BC-AEA0-0A75CA32F91E}" type="sibTrans" cxnId="{7A7FF6CB-7F3B-4BE2-BBDB-EF2FDBFB920A}">
      <dgm:prSet/>
      <dgm:spPr/>
      <dgm:t>
        <a:bodyPr/>
        <a:lstStyle/>
        <a:p>
          <a:endParaRPr lang="en-US" sz="2000" b="1"/>
        </a:p>
      </dgm:t>
    </dgm:pt>
    <dgm:pt modelId="{8E5F2093-A14A-4E54-A132-F8B7260DC34E}">
      <dgm:prSet phldrT="[Text]" custT="1"/>
      <dgm:spPr>
        <a:solidFill>
          <a:srgbClr val="E36C0A"/>
        </a:solidFill>
      </dgm:spPr>
      <dgm:t>
        <a:bodyPr/>
        <a:lstStyle/>
        <a:p>
          <a:r>
            <a:rPr lang="en-US" sz="1600" b="1" dirty="0" err="1"/>
            <a:t>Werkgroep</a:t>
          </a:r>
          <a:r>
            <a:rPr lang="en-US" sz="1600" b="1" dirty="0"/>
            <a:t> </a:t>
          </a:r>
          <a:r>
            <a:rPr lang="en-US" sz="1600" b="1" dirty="0" err="1"/>
            <a:t>Logistiek</a:t>
          </a:r>
          <a:endParaRPr lang="en-US" sz="1600" b="1" dirty="0"/>
        </a:p>
      </dgm:t>
    </dgm:pt>
    <dgm:pt modelId="{0AFB5561-69C9-4D4B-B8F9-50D80494F627}" type="parTrans" cxnId="{3352D876-3500-497D-BCB9-21D8CB3CB549}">
      <dgm:prSet/>
      <dgm:spPr/>
      <dgm:t>
        <a:bodyPr/>
        <a:lstStyle/>
        <a:p>
          <a:endParaRPr lang="en-US" sz="2000" b="1"/>
        </a:p>
      </dgm:t>
    </dgm:pt>
    <dgm:pt modelId="{E4DBE4F9-D619-4DE0-89F8-C2F3246A1B76}" type="sibTrans" cxnId="{3352D876-3500-497D-BCB9-21D8CB3CB549}">
      <dgm:prSet/>
      <dgm:spPr/>
      <dgm:t>
        <a:bodyPr/>
        <a:lstStyle/>
        <a:p>
          <a:endParaRPr lang="en-US" sz="2000" b="1"/>
        </a:p>
      </dgm:t>
    </dgm:pt>
    <dgm:pt modelId="{382E1ED2-06B4-4206-99AC-1240EEC9E3B8}">
      <dgm:prSet phldrT="[Text]" custT="1"/>
      <dgm:spPr>
        <a:solidFill>
          <a:srgbClr val="FFC300"/>
        </a:solidFill>
      </dgm:spPr>
      <dgm:t>
        <a:bodyPr/>
        <a:lstStyle/>
        <a:p>
          <a:r>
            <a:rPr lang="en-US" sz="1600" b="1" dirty="0" err="1">
              <a:solidFill>
                <a:schemeClr val="tx1"/>
              </a:solidFill>
            </a:rPr>
            <a:t>Werkgroep</a:t>
          </a:r>
          <a:r>
            <a:rPr lang="en-US" sz="1600" b="1" dirty="0">
              <a:solidFill>
                <a:schemeClr val="tx1"/>
              </a:solidFill>
            </a:rPr>
            <a:t> Communicatie</a:t>
          </a:r>
        </a:p>
      </dgm:t>
    </dgm:pt>
    <dgm:pt modelId="{4DB8F12E-167C-4637-8B7E-FDD69DAB32F0}" type="parTrans" cxnId="{8A34F829-BC68-4934-A7E7-61AC1CFA1F06}">
      <dgm:prSet/>
      <dgm:spPr/>
      <dgm:t>
        <a:bodyPr/>
        <a:lstStyle/>
        <a:p>
          <a:endParaRPr lang="en-US" sz="2000" b="1"/>
        </a:p>
      </dgm:t>
    </dgm:pt>
    <dgm:pt modelId="{E12122D6-397B-4ED1-91B2-976E55983536}" type="sibTrans" cxnId="{8A34F829-BC68-4934-A7E7-61AC1CFA1F06}">
      <dgm:prSet/>
      <dgm:spPr/>
      <dgm:t>
        <a:bodyPr/>
        <a:lstStyle/>
        <a:p>
          <a:endParaRPr lang="en-US" sz="2000" b="1"/>
        </a:p>
      </dgm:t>
    </dgm:pt>
    <dgm:pt modelId="{516D4D70-E9D1-4B86-BF7F-05E0B6046ADB}">
      <dgm:prSet phldrT="[Text]" custT="1"/>
      <dgm:spPr>
        <a:solidFill>
          <a:srgbClr val="943634"/>
        </a:solidFill>
      </dgm:spPr>
      <dgm:t>
        <a:bodyPr/>
        <a:lstStyle/>
        <a:p>
          <a:r>
            <a:rPr lang="en-US" sz="1600" b="1" dirty="0" err="1"/>
            <a:t>Werkgroep</a:t>
          </a:r>
          <a:r>
            <a:rPr lang="en-US" sz="1600" b="1" dirty="0"/>
            <a:t> </a:t>
          </a:r>
          <a:r>
            <a:rPr lang="en-US" sz="1600" b="1" dirty="0" err="1"/>
            <a:t>Experten</a:t>
          </a:r>
          <a:endParaRPr lang="en-US" sz="1600" b="1" dirty="0"/>
        </a:p>
      </dgm:t>
    </dgm:pt>
    <dgm:pt modelId="{2F5CE6AE-D87F-4112-8A92-460F9C6F4323}" type="parTrans" cxnId="{5E7B2730-1ADF-4585-86C3-057E78A085E7}">
      <dgm:prSet/>
      <dgm:spPr/>
      <dgm:t>
        <a:bodyPr/>
        <a:lstStyle/>
        <a:p>
          <a:endParaRPr lang="en-US" sz="2000" b="1"/>
        </a:p>
      </dgm:t>
    </dgm:pt>
    <dgm:pt modelId="{70C11827-EF74-4EA4-A899-D3CC902CBC13}" type="sibTrans" cxnId="{5E7B2730-1ADF-4585-86C3-057E78A085E7}">
      <dgm:prSet/>
      <dgm:spPr/>
      <dgm:t>
        <a:bodyPr/>
        <a:lstStyle/>
        <a:p>
          <a:endParaRPr lang="en-US" sz="2000" b="1"/>
        </a:p>
      </dgm:t>
    </dgm:pt>
    <dgm:pt modelId="{72AC6E39-0B87-47A6-90F7-A653F991392B}">
      <dgm:prSet phldrT="[Text]" custT="1"/>
      <dgm:spPr>
        <a:solidFill>
          <a:srgbClr val="76923C"/>
        </a:solidFill>
      </dgm:spPr>
      <dgm:t>
        <a:bodyPr/>
        <a:lstStyle/>
        <a:p>
          <a:r>
            <a:rPr lang="en-US" sz="1600" b="1" dirty="0" err="1"/>
            <a:t>Werkgroep</a:t>
          </a:r>
          <a:r>
            <a:rPr lang="en-US" sz="1600" b="1" dirty="0"/>
            <a:t> </a:t>
          </a:r>
          <a:r>
            <a:rPr lang="en-US" sz="1600" b="1" dirty="0" err="1"/>
            <a:t>Preventie</a:t>
          </a:r>
          <a:r>
            <a:rPr lang="en-US" sz="1600" b="1" dirty="0"/>
            <a:t> </a:t>
          </a:r>
          <a:r>
            <a:rPr lang="en-US" sz="1600" b="1" dirty="0" err="1"/>
            <a:t>en</a:t>
          </a:r>
          <a:r>
            <a:rPr lang="en-US" sz="1600" b="1" dirty="0"/>
            <a:t> </a:t>
          </a:r>
          <a:r>
            <a:rPr lang="en-US" sz="1600" b="1" dirty="0" err="1"/>
            <a:t>Controle</a:t>
          </a:r>
          <a:endParaRPr lang="en-US" sz="1600" b="1" dirty="0"/>
        </a:p>
      </dgm:t>
    </dgm:pt>
    <dgm:pt modelId="{7683B1C7-0EAB-4781-A152-5826EDDE0F0A}" type="parTrans" cxnId="{ECB117E2-1B67-4F3F-B691-A30196BA8240}">
      <dgm:prSet/>
      <dgm:spPr/>
      <dgm:t>
        <a:bodyPr/>
        <a:lstStyle/>
        <a:p>
          <a:endParaRPr lang="en-US" sz="2000" b="1"/>
        </a:p>
      </dgm:t>
    </dgm:pt>
    <dgm:pt modelId="{2150153C-213E-40CE-833D-08D30CE30EA0}" type="sibTrans" cxnId="{ECB117E2-1B67-4F3F-B691-A30196BA8240}">
      <dgm:prSet/>
      <dgm:spPr/>
      <dgm:t>
        <a:bodyPr/>
        <a:lstStyle/>
        <a:p>
          <a:endParaRPr lang="en-US" sz="2000" b="1"/>
        </a:p>
      </dgm:t>
    </dgm:pt>
    <dgm:pt modelId="{806C3A6F-EA84-4E34-A281-920273B30873}">
      <dgm:prSet custT="1"/>
      <dgm:spPr>
        <a:solidFill>
          <a:srgbClr val="31849B"/>
        </a:solidFill>
      </dgm:spPr>
      <dgm:t>
        <a:bodyPr/>
        <a:lstStyle/>
        <a:p>
          <a:r>
            <a:rPr lang="en-US" sz="1600" b="1" dirty="0" err="1"/>
            <a:t>Werkgroep</a:t>
          </a:r>
          <a:r>
            <a:rPr lang="en-US" sz="1600" b="1" dirty="0"/>
            <a:t> </a:t>
          </a:r>
          <a:r>
            <a:rPr lang="en-US" sz="1600" b="1" dirty="0" err="1"/>
            <a:t>Ziekenhuizen</a:t>
          </a:r>
          <a:endParaRPr lang="en-US" sz="1600" b="1" dirty="0"/>
        </a:p>
      </dgm:t>
    </dgm:pt>
    <dgm:pt modelId="{76E4EF59-CD00-48D6-AFD6-B04384CEF3C3}" type="parTrans" cxnId="{87B7B310-9677-40AE-ADBD-ED509EA6AFC0}">
      <dgm:prSet/>
      <dgm:spPr/>
      <dgm:t>
        <a:bodyPr/>
        <a:lstStyle/>
        <a:p>
          <a:endParaRPr lang="en-US" sz="2000" b="1"/>
        </a:p>
      </dgm:t>
    </dgm:pt>
    <dgm:pt modelId="{53F8CDDA-F596-4EE0-9DEB-F16D1664D0C6}" type="sibTrans" cxnId="{87B7B310-9677-40AE-ADBD-ED509EA6AFC0}">
      <dgm:prSet/>
      <dgm:spPr/>
      <dgm:t>
        <a:bodyPr/>
        <a:lstStyle/>
        <a:p>
          <a:endParaRPr lang="en-US" sz="2000" b="1"/>
        </a:p>
      </dgm:t>
    </dgm:pt>
    <dgm:pt modelId="{FA366FD5-BCEA-4147-819E-BADEB3218BC5}" type="pres">
      <dgm:prSet presAssocID="{0249ECB7-A0F9-4FDA-BA12-E6FD342182D0}" presName="Name0" presStyleCnt="0">
        <dgm:presLayoutVars>
          <dgm:chMax val="1"/>
          <dgm:dir/>
          <dgm:animLvl val="ctr"/>
          <dgm:resizeHandles val="exact"/>
        </dgm:presLayoutVars>
      </dgm:prSet>
      <dgm:spPr/>
      <dgm:t>
        <a:bodyPr/>
        <a:lstStyle/>
        <a:p>
          <a:endParaRPr lang="en-US"/>
        </a:p>
      </dgm:t>
    </dgm:pt>
    <dgm:pt modelId="{AFD7E40C-418B-4B4C-B331-59ECEC20248D}" type="pres">
      <dgm:prSet presAssocID="{8F929FF7-25A7-457E-901A-154D82E4414A}" presName="centerShape" presStyleLbl="node0" presStyleIdx="0" presStyleCnt="1" custScaleX="110872"/>
      <dgm:spPr/>
      <dgm:t>
        <a:bodyPr/>
        <a:lstStyle/>
        <a:p>
          <a:endParaRPr lang="en-US"/>
        </a:p>
      </dgm:t>
    </dgm:pt>
    <dgm:pt modelId="{2605FDC2-3753-4743-BA6A-A0256402EA32}" type="pres">
      <dgm:prSet presAssocID="{8E5F2093-A14A-4E54-A132-F8B7260DC34E}" presName="node" presStyleLbl="node1" presStyleIdx="0" presStyleCnt="5" custScaleX="128677">
        <dgm:presLayoutVars>
          <dgm:bulletEnabled val="1"/>
        </dgm:presLayoutVars>
      </dgm:prSet>
      <dgm:spPr/>
      <dgm:t>
        <a:bodyPr/>
        <a:lstStyle/>
        <a:p>
          <a:endParaRPr lang="en-US"/>
        </a:p>
      </dgm:t>
    </dgm:pt>
    <dgm:pt modelId="{4531C568-470E-4EFF-8D16-5962CA21C378}" type="pres">
      <dgm:prSet presAssocID="{8E5F2093-A14A-4E54-A132-F8B7260DC34E}" presName="dummy" presStyleCnt="0"/>
      <dgm:spPr/>
    </dgm:pt>
    <dgm:pt modelId="{2DBCDD38-64FE-4FF8-AE6B-039603271C5B}" type="pres">
      <dgm:prSet presAssocID="{E4DBE4F9-D619-4DE0-89F8-C2F3246A1B76}" presName="sibTrans" presStyleLbl="sibTrans2D1" presStyleIdx="0" presStyleCnt="5"/>
      <dgm:spPr/>
      <dgm:t>
        <a:bodyPr/>
        <a:lstStyle/>
        <a:p>
          <a:endParaRPr lang="en-US"/>
        </a:p>
      </dgm:t>
    </dgm:pt>
    <dgm:pt modelId="{8143A7B3-FC0A-4166-90D9-242C96815B8A}" type="pres">
      <dgm:prSet presAssocID="{382E1ED2-06B4-4206-99AC-1240EEC9E3B8}" presName="node" presStyleLbl="node1" presStyleIdx="1" presStyleCnt="5" custScaleX="145280">
        <dgm:presLayoutVars>
          <dgm:bulletEnabled val="1"/>
        </dgm:presLayoutVars>
      </dgm:prSet>
      <dgm:spPr/>
      <dgm:t>
        <a:bodyPr/>
        <a:lstStyle/>
        <a:p>
          <a:endParaRPr lang="en-US"/>
        </a:p>
      </dgm:t>
    </dgm:pt>
    <dgm:pt modelId="{48036A2E-D81D-4ACE-94B6-A9E9AE40BF4D}" type="pres">
      <dgm:prSet presAssocID="{382E1ED2-06B4-4206-99AC-1240EEC9E3B8}" presName="dummy" presStyleCnt="0"/>
      <dgm:spPr/>
    </dgm:pt>
    <dgm:pt modelId="{2BE0148B-1E2D-4396-B751-4B3ED03F0D3B}" type="pres">
      <dgm:prSet presAssocID="{E12122D6-397B-4ED1-91B2-976E55983536}" presName="sibTrans" presStyleLbl="sibTrans2D1" presStyleIdx="1" presStyleCnt="5"/>
      <dgm:spPr/>
      <dgm:t>
        <a:bodyPr/>
        <a:lstStyle/>
        <a:p>
          <a:endParaRPr lang="en-US"/>
        </a:p>
      </dgm:t>
    </dgm:pt>
    <dgm:pt modelId="{74AFC0E4-B6B3-4409-86C8-6C0EB43F2FDF}" type="pres">
      <dgm:prSet presAssocID="{516D4D70-E9D1-4B86-BF7F-05E0B6046ADB}" presName="node" presStyleLbl="node1" presStyleIdx="2" presStyleCnt="5" custScaleX="127910">
        <dgm:presLayoutVars>
          <dgm:bulletEnabled val="1"/>
        </dgm:presLayoutVars>
      </dgm:prSet>
      <dgm:spPr/>
      <dgm:t>
        <a:bodyPr/>
        <a:lstStyle/>
        <a:p>
          <a:endParaRPr lang="en-US"/>
        </a:p>
      </dgm:t>
    </dgm:pt>
    <dgm:pt modelId="{1F9CC8D5-BB08-4A0B-91B4-1A892334FE6E}" type="pres">
      <dgm:prSet presAssocID="{516D4D70-E9D1-4B86-BF7F-05E0B6046ADB}" presName="dummy" presStyleCnt="0"/>
      <dgm:spPr/>
    </dgm:pt>
    <dgm:pt modelId="{E763B19D-DC16-4D33-A77F-4640455C0777}" type="pres">
      <dgm:prSet presAssocID="{70C11827-EF74-4EA4-A899-D3CC902CBC13}" presName="sibTrans" presStyleLbl="sibTrans2D1" presStyleIdx="2" presStyleCnt="5"/>
      <dgm:spPr/>
      <dgm:t>
        <a:bodyPr/>
        <a:lstStyle/>
        <a:p>
          <a:endParaRPr lang="en-US"/>
        </a:p>
      </dgm:t>
    </dgm:pt>
    <dgm:pt modelId="{0C78F9A6-13A6-4A21-8D31-FCC869732C35}" type="pres">
      <dgm:prSet presAssocID="{72AC6E39-0B87-47A6-90F7-A653F991392B}" presName="node" presStyleLbl="node1" presStyleIdx="3" presStyleCnt="5" custScaleX="138361">
        <dgm:presLayoutVars>
          <dgm:bulletEnabled val="1"/>
        </dgm:presLayoutVars>
      </dgm:prSet>
      <dgm:spPr/>
      <dgm:t>
        <a:bodyPr/>
        <a:lstStyle/>
        <a:p>
          <a:endParaRPr lang="en-US"/>
        </a:p>
      </dgm:t>
    </dgm:pt>
    <dgm:pt modelId="{6775924D-960C-4230-A26B-638A5BD33925}" type="pres">
      <dgm:prSet presAssocID="{72AC6E39-0B87-47A6-90F7-A653F991392B}" presName="dummy" presStyleCnt="0"/>
      <dgm:spPr/>
    </dgm:pt>
    <dgm:pt modelId="{B38D86F6-1913-4A4B-9DD4-E45B9367A669}" type="pres">
      <dgm:prSet presAssocID="{2150153C-213E-40CE-833D-08D30CE30EA0}" presName="sibTrans" presStyleLbl="sibTrans2D1" presStyleIdx="3" presStyleCnt="5"/>
      <dgm:spPr/>
      <dgm:t>
        <a:bodyPr/>
        <a:lstStyle/>
        <a:p>
          <a:endParaRPr lang="en-US"/>
        </a:p>
      </dgm:t>
    </dgm:pt>
    <dgm:pt modelId="{BF0644FD-5830-4D3B-99E2-2BD802CD9BEE}" type="pres">
      <dgm:prSet presAssocID="{806C3A6F-EA84-4E34-A281-920273B30873}" presName="node" presStyleLbl="node1" presStyleIdx="4" presStyleCnt="5" custScaleX="133884" custScaleY="102021">
        <dgm:presLayoutVars>
          <dgm:bulletEnabled val="1"/>
        </dgm:presLayoutVars>
      </dgm:prSet>
      <dgm:spPr/>
      <dgm:t>
        <a:bodyPr/>
        <a:lstStyle/>
        <a:p>
          <a:endParaRPr lang="en-US"/>
        </a:p>
      </dgm:t>
    </dgm:pt>
    <dgm:pt modelId="{5FB0DAF4-5BDF-4C9B-A4D0-3DE8119AA33E}" type="pres">
      <dgm:prSet presAssocID="{806C3A6F-EA84-4E34-A281-920273B30873}" presName="dummy" presStyleCnt="0"/>
      <dgm:spPr/>
    </dgm:pt>
    <dgm:pt modelId="{145D6017-9222-4E12-BFCC-7EFDBAEFEFF2}" type="pres">
      <dgm:prSet presAssocID="{53F8CDDA-F596-4EE0-9DEB-F16D1664D0C6}" presName="sibTrans" presStyleLbl="sibTrans2D1" presStyleIdx="4" presStyleCnt="5"/>
      <dgm:spPr/>
      <dgm:t>
        <a:bodyPr/>
        <a:lstStyle/>
        <a:p>
          <a:endParaRPr lang="en-US"/>
        </a:p>
      </dgm:t>
    </dgm:pt>
  </dgm:ptLst>
  <dgm:cxnLst>
    <dgm:cxn modelId="{58CCA135-DA35-4488-9A54-8FE134BC9795}" type="presOf" srcId="{E12122D6-397B-4ED1-91B2-976E55983536}" destId="{2BE0148B-1E2D-4396-B751-4B3ED03F0D3B}" srcOrd="0" destOrd="0" presId="urn:microsoft.com/office/officeart/2005/8/layout/radial6"/>
    <dgm:cxn modelId="{A911BFD5-1F15-4227-A95D-D7774D784913}" type="presOf" srcId="{53F8CDDA-F596-4EE0-9DEB-F16D1664D0C6}" destId="{145D6017-9222-4E12-BFCC-7EFDBAEFEFF2}" srcOrd="0" destOrd="0" presId="urn:microsoft.com/office/officeart/2005/8/layout/radial6"/>
    <dgm:cxn modelId="{7A7FF6CB-7F3B-4BE2-BBDB-EF2FDBFB920A}" srcId="{0249ECB7-A0F9-4FDA-BA12-E6FD342182D0}" destId="{8F929FF7-25A7-457E-901A-154D82E4414A}" srcOrd="0" destOrd="0" parTransId="{8AC87869-3880-4DCF-B3E8-06AFC4D8CCFD}" sibTransId="{208EAC99-AF8E-42BC-AEA0-0A75CA32F91E}"/>
    <dgm:cxn modelId="{372BE9EC-5CC9-4B35-8557-DA9082A1E63C}" type="presOf" srcId="{72AC6E39-0B87-47A6-90F7-A653F991392B}" destId="{0C78F9A6-13A6-4A21-8D31-FCC869732C35}" srcOrd="0" destOrd="0" presId="urn:microsoft.com/office/officeart/2005/8/layout/radial6"/>
    <dgm:cxn modelId="{07727E8E-E2E6-4893-8375-7724466FB60B}" type="presOf" srcId="{8E5F2093-A14A-4E54-A132-F8B7260DC34E}" destId="{2605FDC2-3753-4743-BA6A-A0256402EA32}" srcOrd="0" destOrd="0" presId="urn:microsoft.com/office/officeart/2005/8/layout/radial6"/>
    <dgm:cxn modelId="{8FF207BE-6FAE-48E3-977D-89F36ECB802C}" type="presOf" srcId="{516D4D70-E9D1-4B86-BF7F-05E0B6046ADB}" destId="{74AFC0E4-B6B3-4409-86C8-6C0EB43F2FDF}" srcOrd="0" destOrd="0" presId="urn:microsoft.com/office/officeart/2005/8/layout/radial6"/>
    <dgm:cxn modelId="{5E7B2730-1ADF-4585-86C3-057E78A085E7}" srcId="{8F929FF7-25A7-457E-901A-154D82E4414A}" destId="{516D4D70-E9D1-4B86-BF7F-05E0B6046ADB}" srcOrd="2" destOrd="0" parTransId="{2F5CE6AE-D87F-4112-8A92-460F9C6F4323}" sibTransId="{70C11827-EF74-4EA4-A899-D3CC902CBC13}"/>
    <dgm:cxn modelId="{2183B09B-5F7E-4AA2-A244-EBD33CF97681}" type="presOf" srcId="{0249ECB7-A0F9-4FDA-BA12-E6FD342182D0}" destId="{FA366FD5-BCEA-4147-819E-BADEB3218BC5}" srcOrd="0" destOrd="0" presId="urn:microsoft.com/office/officeart/2005/8/layout/radial6"/>
    <dgm:cxn modelId="{BA02CEF6-D7F7-48B7-9388-9C16492BDF0D}" type="presOf" srcId="{8F929FF7-25A7-457E-901A-154D82E4414A}" destId="{AFD7E40C-418B-4B4C-B331-59ECEC20248D}" srcOrd="0" destOrd="0" presId="urn:microsoft.com/office/officeart/2005/8/layout/radial6"/>
    <dgm:cxn modelId="{3352D876-3500-497D-BCB9-21D8CB3CB549}" srcId="{8F929FF7-25A7-457E-901A-154D82E4414A}" destId="{8E5F2093-A14A-4E54-A132-F8B7260DC34E}" srcOrd="0" destOrd="0" parTransId="{0AFB5561-69C9-4D4B-B8F9-50D80494F627}" sibTransId="{E4DBE4F9-D619-4DE0-89F8-C2F3246A1B76}"/>
    <dgm:cxn modelId="{9D78A8A4-250A-4FC4-863A-983BF829C363}" type="presOf" srcId="{E4DBE4F9-D619-4DE0-89F8-C2F3246A1B76}" destId="{2DBCDD38-64FE-4FF8-AE6B-039603271C5B}" srcOrd="0" destOrd="0" presId="urn:microsoft.com/office/officeart/2005/8/layout/radial6"/>
    <dgm:cxn modelId="{B00E28FB-D62B-44D4-83F5-4CA136356316}" type="presOf" srcId="{2150153C-213E-40CE-833D-08D30CE30EA0}" destId="{B38D86F6-1913-4A4B-9DD4-E45B9367A669}" srcOrd="0" destOrd="0" presId="urn:microsoft.com/office/officeart/2005/8/layout/radial6"/>
    <dgm:cxn modelId="{87B7B310-9677-40AE-ADBD-ED509EA6AFC0}" srcId="{8F929FF7-25A7-457E-901A-154D82E4414A}" destId="{806C3A6F-EA84-4E34-A281-920273B30873}" srcOrd="4" destOrd="0" parTransId="{76E4EF59-CD00-48D6-AFD6-B04384CEF3C3}" sibTransId="{53F8CDDA-F596-4EE0-9DEB-F16D1664D0C6}"/>
    <dgm:cxn modelId="{7074CCF5-1110-4443-8AFC-D8A860519F2F}" type="presOf" srcId="{806C3A6F-EA84-4E34-A281-920273B30873}" destId="{BF0644FD-5830-4D3B-99E2-2BD802CD9BEE}" srcOrd="0" destOrd="0" presId="urn:microsoft.com/office/officeart/2005/8/layout/radial6"/>
    <dgm:cxn modelId="{ECB117E2-1B67-4F3F-B691-A30196BA8240}" srcId="{8F929FF7-25A7-457E-901A-154D82E4414A}" destId="{72AC6E39-0B87-47A6-90F7-A653F991392B}" srcOrd="3" destOrd="0" parTransId="{7683B1C7-0EAB-4781-A152-5826EDDE0F0A}" sibTransId="{2150153C-213E-40CE-833D-08D30CE30EA0}"/>
    <dgm:cxn modelId="{CBD92482-88F0-446A-9489-8F0A549395A8}" type="presOf" srcId="{382E1ED2-06B4-4206-99AC-1240EEC9E3B8}" destId="{8143A7B3-FC0A-4166-90D9-242C96815B8A}" srcOrd="0" destOrd="0" presId="urn:microsoft.com/office/officeart/2005/8/layout/radial6"/>
    <dgm:cxn modelId="{716C0FC0-9F56-4971-8306-0C1233882EDA}" type="presOf" srcId="{70C11827-EF74-4EA4-A899-D3CC902CBC13}" destId="{E763B19D-DC16-4D33-A77F-4640455C0777}" srcOrd="0" destOrd="0" presId="urn:microsoft.com/office/officeart/2005/8/layout/radial6"/>
    <dgm:cxn modelId="{8A34F829-BC68-4934-A7E7-61AC1CFA1F06}" srcId="{8F929FF7-25A7-457E-901A-154D82E4414A}" destId="{382E1ED2-06B4-4206-99AC-1240EEC9E3B8}" srcOrd="1" destOrd="0" parTransId="{4DB8F12E-167C-4637-8B7E-FDD69DAB32F0}" sibTransId="{E12122D6-397B-4ED1-91B2-976E55983536}"/>
    <dgm:cxn modelId="{69D205FC-D556-4FF3-BA13-50054648FAA8}" type="presParOf" srcId="{FA366FD5-BCEA-4147-819E-BADEB3218BC5}" destId="{AFD7E40C-418B-4B4C-B331-59ECEC20248D}" srcOrd="0" destOrd="0" presId="urn:microsoft.com/office/officeart/2005/8/layout/radial6"/>
    <dgm:cxn modelId="{BA899A79-8340-4090-B0A2-BFE57FB86EF7}" type="presParOf" srcId="{FA366FD5-BCEA-4147-819E-BADEB3218BC5}" destId="{2605FDC2-3753-4743-BA6A-A0256402EA32}" srcOrd="1" destOrd="0" presId="urn:microsoft.com/office/officeart/2005/8/layout/radial6"/>
    <dgm:cxn modelId="{F628B586-09C0-4D6D-89B6-901D5D825C68}" type="presParOf" srcId="{FA366FD5-BCEA-4147-819E-BADEB3218BC5}" destId="{4531C568-470E-4EFF-8D16-5962CA21C378}" srcOrd="2" destOrd="0" presId="urn:microsoft.com/office/officeart/2005/8/layout/radial6"/>
    <dgm:cxn modelId="{6F0D9134-D3C4-4A8C-8F96-F1A71DD01625}" type="presParOf" srcId="{FA366FD5-BCEA-4147-819E-BADEB3218BC5}" destId="{2DBCDD38-64FE-4FF8-AE6B-039603271C5B}" srcOrd="3" destOrd="0" presId="urn:microsoft.com/office/officeart/2005/8/layout/radial6"/>
    <dgm:cxn modelId="{DC43CB49-7B16-470B-8BCD-8A3DC78C782E}" type="presParOf" srcId="{FA366FD5-BCEA-4147-819E-BADEB3218BC5}" destId="{8143A7B3-FC0A-4166-90D9-242C96815B8A}" srcOrd="4" destOrd="0" presId="urn:microsoft.com/office/officeart/2005/8/layout/radial6"/>
    <dgm:cxn modelId="{A695E953-76BC-4205-ACEE-495740F00988}" type="presParOf" srcId="{FA366FD5-BCEA-4147-819E-BADEB3218BC5}" destId="{48036A2E-D81D-4ACE-94B6-A9E9AE40BF4D}" srcOrd="5" destOrd="0" presId="urn:microsoft.com/office/officeart/2005/8/layout/radial6"/>
    <dgm:cxn modelId="{4FF66DB3-F78E-42ED-9D2D-3039675CEC75}" type="presParOf" srcId="{FA366FD5-BCEA-4147-819E-BADEB3218BC5}" destId="{2BE0148B-1E2D-4396-B751-4B3ED03F0D3B}" srcOrd="6" destOrd="0" presId="urn:microsoft.com/office/officeart/2005/8/layout/radial6"/>
    <dgm:cxn modelId="{B3910286-6CD7-487C-83B9-10705A91EFE5}" type="presParOf" srcId="{FA366FD5-BCEA-4147-819E-BADEB3218BC5}" destId="{74AFC0E4-B6B3-4409-86C8-6C0EB43F2FDF}" srcOrd="7" destOrd="0" presId="urn:microsoft.com/office/officeart/2005/8/layout/radial6"/>
    <dgm:cxn modelId="{53535C10-F573-4ED5-9967-A3807AB9AF3E}" type="presParOf" srcId="{FA366FD5-BCEA-4147-819E-BADEB3218BC5}" destId="{1F9CC8D5-BB08-4A0B-91B4-1A892334FE6E}" srcOrd="8" destOrd="0" presId="urn:microsoft.com/office/officeart/2005/8/layout/radial6"/>
    <dgm:cxn modelId="{16649FDB-0E46-4E84-8CC8-E7D755675652}" type="presParOf" srcId="{FA366FD5-BCEA-4147-819E-BADEB3218BC5}" destId="{E763B19D-DC16-4D33-A77F-4640455C0777}" srcOrd="9" destOrd="0" presId="urn:microsoft.com/office/officeart/2005/8/layout/radial6"/>
    <dgm:cxn modelId="{8C7DA2FD-0696-45EC-8E5F-267BB14C76E6}" type="presParOf" srcId="{FA366FD5-BCEA-4147-819E-BADEB3218BC5}" destId="{0C78F9A6-13A6-4A21-8D31-FCC869732C35}" srcOrd="10" destOrd="0" presId="urn:microsoft.com/office/officeart/2005/8/layout/radial6"/>
    <dgm:cxn modelId="{A2BC82E2-BF52-47BD-A4F6-75BFF1C1D6BD}" type="presParOf" srcId="{FA366FD5-BCEA-4147-819E-BADEB3218BC5}" destId="{6775924D-960C-4230-A26B-638A5BD33925}" srcOrd="11" destOrd="0" presId="urn:microsoft.com/office/officeart/2005/8/layout/radial6"/>
    <dgm:cxn modelId="{4B02BB8E-6830-40E7-96CB-6277D3E2AA0C}" type="presParOf" srcId="{FA366FD5-BCEA-4147-819E-BADEB3218BC5}" destId="{B38D86F6-1913-4A4B-9DD4-E45B9367A669}" srcOrd="12" destOrd="0" presId="urn:microsoft.com/office/officeart/2005/8/layout/radial6"/>
    <dgm:cxn modelId="{0C169B75-9D8F-4435-914A-30DC8330A7C3}" type="presParOf" srcId="{FA366FD5-BCEA-4147-819E-BADEB3218BC5}" destId="{BF0644FD-5830-4D3B-99E2-2BD802CD9BEE}" srcOrd="13" destOrd="0" presId="urn:microsoft.com/office/officeart/2005/8/layout/radial6"/>
    <dgm:cxn modelId="{2341FC16-6603-4503-8056-6400998205D2}" type="presParOf" srcId="{FA366FD5-BCEA-4147-819E-BADEB3218BC5}" destId="{5FB0DAF4-5BDF-4C9B-A4D0-3DE8119AA33E}" srcOrd="14" destOrd="0" presId="urn:microsoft.com/office/officeart/2005/8/layout/radial6"/>
    <dgm:cxn modelId="{D315C6E2-316C-48FB-9137-B4E5B3AEA62F}" type="presParOf" srcId="{FA366FD5-BCEA-4147-819E-BADEB3218BC5}" destId="{145D6017-9222-4E12-BFCC-7EFDBAEFEFF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D6017-9222-4E12-BFCC-7EFDBAEFEFF2}">
      <dsp:nvSpPr>
        <dsp:cNvPr id="0" name=""/>
        <dsp:cNvSpPr/>
      </dsp:nvSpPr>
      <dsp:spPr>
        <a:xfrm>
          <a:off x="1470908" y="790098"/>
          <a:ext cx="5267251" cy="5267251"/>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D86F6-1913-4A4B-9DD4-E45B9367A669}">
      <dsp:nvSpPr>
        <dsp:cNvPr id="0" name=""/>
        <dsp:cNvSpPr/>
      </dsp:nvSpPr>
      <dsp:spPr>
        <a:xfrm>
          <a:off x="1470908" y="790098"/>
          <a:ext cx="5267251" cy="5267251"/>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3B19D-DC16-4D33-A77F-4640455C0777}">
      <dsp:nvSpPr>
        <dsp:cNvPr id="0" name=""/>
        <dsp:cNvSpPr/>
      </dsp:nvSpPr>
      <dsp:spPr>
        <a:xfrm>
          <a:off x="1470908" y="790098"/>
          <a:ext cx="5267251" cy="5267251"/>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0148B-1E2D-4396-B751-4B3ED03F0D3B}">
      <dsp:nvSpPr>
        <dsp:cNvPr id="0" name=""/>
        <dsp:cNvSpPr/>
      </dsp:nvSpPr>
      <dsp:spPr>
        <a:xfrm>
          <a:off x="1470908" y="790098"/>
          <a:ext cx="5267251" cy="5267251"/>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CDD38-64FE-4FF8-AE6B-039603271C5B}">
      <dsp:nvSpPr>
        <dsp:cNvPr id="0" name=""/>
        <dsp:cNvSpPr/>
      </dsp:nvSpPr>
      <dsp:spPr>
        <a:xfrm>
          <a:off x="1470908" y="790098"/>
          <a:ext cx="5267251" cy="5267251"/>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D7E40C-418B-4B4C-B331-59ECEC20248D}">
      <dsp:nvSpPr>
        <dsp:cNvPr id="0" name=""/>
        <dsp:cNvSpPr/>
      </dsp:nvSpPr>
      <dsp:spPr>
        <a:xfrm>
          <a:off x="2760083" y="2211109"/>
          <a:ext cx="2688899" cy="2425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a:solidFill>
                <a:schemeClr val="bg1"/>
              </a:solidFill>
            </a:rPr>
            <a:t>Crisisteam</a:t>
          </a:r>
          <a:r>
            <a:rPr lang="en-US" sz="2000" b="1" kern="1200" dirty="0">
              <a:solidFill>
                <a:schemeClr val="bg1"/>
              </a:solidFill>
            </a:rPr>
            <a:t> Ebola </a:t>
          </a:r>
          <a:r>
            <a:rPr lang="en-US" sz="2000" b="1" kern="1200" dirty="0" smtClean="0">
              <a:solidFill>
                <a:schemeClr val="bg1"/>
              </a:solidFill>
            </a:rPr>
            <a:t>&amp;</a:t>
          </a:r>
        </a:p>
        <a:p>
          <a:pPr lvl="0" algn="ctr" defTabSz="889000">
            <a:lnSpc>
              <a:spcPct val="90000"/>
            </a:lnSpc>
            <a:spcBef>
              <a:spcPct val="0"/>
            </a:spcBef>
            <a:spcAft>
              <a:spcPct val="35000"/>
            </a:spcAft>
          </a:pPr>
          <a:r>
            <a:rPr lang="en-US" sz="2000" b="1" kern="1200" dirty="0" smtClean="0">
              <a:solidFill>
                <a:schemeClr val="bg1"/>
              </a:solidFill>
            </a:rPr>
            <a:t>National</a:t>
          </a:r>
        </a:p>
        <a:p>
          <a:pPr lvl="0" algn="ctr" defTabSz="889000">
            <a:lnSpc>
              <a:spcPct val="90000"/>
            </a:lnSpc>
            <a:spcBef>
              <a:spcPct val="0"/>
            </a:spcBef>
            <a:spcAft>
              <a:spcPct val="35000"/>
            </a:spcAft>
          </a:pPr>
          <a:r>
            <a:rPr lang="en-US" sz="2000" b="1" kern="1200" dirty="0" smtClean="0">
              <a:solidFill>
                <a:schemeClr val="bg1"/>
              </a:solidFill>
            </a:rPr>
            <a:t>Ebola </a:t>
          </a:r>
          <a:r>
            <a:rPr lang="en-US" sz="2000" b="1" kern="1200" dirty="0" err="1">
              <a:solidFill>
                <a:schemeClr val="bg1"/>
              </a:solidFill>
            </a:rPr>
            <a:t>Coördinator</a:t>
          </a:r>
          <a:endParaRPr lang="en-US" sz="2000" b="1" kern="1200" dirty="0">
            <a:solidFill>
              <a:schemeClr val="bg1"/>
            </a:solidFill>
          </a:endParaRPr>
        </a:p>
      </dsp:txBody>
      <dsp:txXfrm>
        <a:off x="3153863" y="2566275"/>
        <a:ext cx="1901339" cy="1714896"/>
      </dsp:txXfrm>
    </dsp:sp>
    <dsp:sp modelId="{2605FDC2-3753-4743-BA6A-A0256402EA32}">
      <dsp:nvSpPr>
        <dsp:cNvPr id="0" name=""/>
        <dsp:cNvSpPr/>
      </dsp:nvSpPr>
      <dsp:spPr>
        <a:xfrm>
          <a:off x="3012284" y="2383"/>
          <a:ext cx="2184498" cy="1697660"/>
        </a:xfrm>
        <a:prstGeom prst="ellipse">
          <a:avLst/>
        </a:prstGeom>
        <a:solidFill>
          <a:srgbClr val="E3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a:t>Werkgroep</a:t>
          </a:r>
          <a:r>
            <a:rPr lang="en-US" sz="1600" b="1" kern="1200" dirty="0"/>
            <a:t> </a:t>
          </a:r>
          <a:r>
            <a:rPr lang="en-US" sz="1600" b="1" kern="1200" dirty="0" err="1"/>
            <a:t>Logistiek</a:t>
          </a:r>
          <a:endParaRPr lang="en-US" sz="1600" b="1" kern="1200" dirty="0"/>
        </a:p>
      </dsp:txBody>
      <dsp:txXfrm>
        <a:off x="3332196" y="251000"/>
        <a:ext cx="1544674" cy="1200426"/>
      </dsp:txXfrm>
    </dsp:sp>
    <dsp:sp modelId="{8143A7B3-FC0A-4166-90D9-242C96815B8A}">
      <dsp:nvSpPr>
        <dsp:cNvPr id="0" name=""/>
        <dsp:cNvSpPr/>
      </dsp:nvSpPr>
      <dsp:spPr>
        <a:xfrm>
          <a:off x="5317955" y="1779944"/>
          <a:ext cx="2466360" cy="1697660"/>
        </a:xfrm>
        <a:prstGeom prst="ellipse">
          <a:avLst/>
        </a:prstGeom>
        <a:solidFill>
          <a:srgbClr val="FFC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a:solidFill>
                <a:schemeClr val="tx1"/>
              </a:solidFill>
            </a:rPr>
            <a:t>Werkgroep</a:t>
          </a:r>
          <a:r>
            <a:rPr lang="en-US" sz="1600" b="1" kern="1200" dirty="0">
              <a:solidFill>
                <a:schemeClr val="tx1"/>
              </a:solidFill>
            </a:rPr>
            <a:t> Communicatie</a:t>
          </a:r>
        </a:p>
      </dsp:txBody>
      <dsp:txXfrm>
        <a:off x="5679145" y="2028561"/>
        <a:ext cx="1743980" cy="1200426"/>
      </dsp:txXfrm>
    </dsp:sp>
    <dsp:sp modelId="{74AFC0E4-B6B3-4409-86C8-6C0EB43F2FDF}">
      <dsp:nvSpPr>
        <dsp:cNvPr id="0" name=""/>
        <dsp:cNvSpPr/>
      </dsp:nvSpPr>
      <dsp:spPr>
        <a:xfrm>
          <a:off x="4530878" y="4656097"/>
          <a:ext cx="2171477" cy="1697660"/>
        </a:xfrm>
        <a:prstGeom prst="ellipse">
          <a:avLst/>
        </a:prstGeom>
        <a:solidFill>
          <a:srgbClr val="943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a:t>Werkgroep</a:t>
          </a:r>
          <a:r>
            <a:rPr lang="en-US" sz="1600" b="1" kern="1200" dirty="0"/>
            <a:t> </a:t>
          </a:r>
          <a:r>
            <a:rPr lang="en-US" sz="1600" b="1" kern="1200" dirty="0" err="1"/>
            <a:t>Experten</a:t>
          </a:r>
          <a:endParaRPr lang="en-US" sz="1600" b="1" kern="1200" dirty="0"/>
        </a:p>
      </dsp:txBody>
      <dsp:txXfrm>
        <a:off x="4848883" y="4904714"/>
        <a:ext cx="1535467" cy="1200426"/>
      </dsp:txXfrm>
    </dsp:sp>
    <dsp:sp modelId="{0C78F9A6-13A6-4A21-8D31-FCC869732C35}">
      <dsp:nvSpPr>
        <dsp:cNvPr id="0" name=""/>
        <dsp:cNvSpPr/>
      </dsp:nvSpPr>
      <dsp:spPr>
        <a:xfrm>
          <a:off x="1418000" y="4656097"/>
          <a:ext cx="2348899" cy="1697660"/>
        </a:xfrm>
        <a:prstGeom prst="ellipse">
          <a:avLst/>
        </a:prstGeom>
        <a:solidFill>
          <a:srgbClr val="7692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a:t>Werkgroep</a:t>
          </a:r>
          <a:r>
            <a:rPr lang="en-US" sz="1600" b="1" kern="1200" dirty="0"/>
            <a:t> </a:t>
          </a:r>
          <a:r>
            <a:rPr lang="en-US" sz="1600" b="1" kern="1200" dirty="0" err="1"/>
            <a:t>Preventie</a:t>
          </a:r>
          <a:r>
            <a:rPr lang="en-US" sz="1600" b="1" kern="1200" dirty="0"/>
            <a:t> </a:t>
          </a:r>
          <a:r>
            <a:rPr lang="en-US" sz="1600" b="1" kern="1200" dirty="0" err="1"/>
            <a:t>en</a:t>
          </a:r>
          <a:r>
            <a:rPr lang="en-US" sz="1600" b="1" kern="1200" dirty="0"/>
            <a:t> </a:t>
          </a:r>
          <a:r>
            <a:rPr lang="en-US" sz="1600" b="1" kern="1200" dirty="0" err="1"/>
            <a:t>Controle</a:t>
          </a:r>
          <a:endParaRPr lang="en-US" sz="1600" b="1" kern="1200" dirty="0"/>
        </a:p>
      </dsp:txBody>
      <dsp:txXfrm>
        <a:off x="1761988" y="4904714"/>
        <a:ext cx="1660923" cy="1200426"/>
      </dsp:txXfrm>
    </dsp:sp>
    <dsp:sp modelId="{BF0644FD-5830-4D3B-99E2-2BD802CD9BEE}">
      <dsp:nvSpPr>
        <dsp:cNvPr id="0" name=""/>
        <dsp:cNvSpPr/>
      </dsp:nvSpPr>
      <dsp:spPr>
        <a:xfrm>
          <a:off x="521483" y="1762789"/>
          <a:ext cx="2272895" cy="1731969"/>
        </a:xfrm>
        <a:prstGeom prst="ellipse">
          <a:avLst/>
        </a:prstGeom>
        <a:solidFill>
          <a:srgbClr val="3184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a:t>Werkgroep</a:t>
          </a:r>
          <a:r>
            <a:rPr lang="en-US" sz="1600" b="1" kern="1200" dirty="0"/>
            <a:t> </a:t>
          </a:r>
          <a:r>
            <a:rPr lang="en-US" sz="1600" b="1" kern="1200" dirty="0" err="1"/>
            <a:t>Ziekenhuizen</a:t>
          </a:r>
          <a:endParaRPr lang="en-US" sz="1600" b="1" kern="1200" dirty="0"/>
        </a:p>
      </dsp:txBody>
      <dsp:txXfrm>
        <a:off x="854341" y="2016430"/>
        <a:ext cx="1607179" cy="1224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2F8A3-EC1D-4EF7-9A98-04E0F31109E3}" type="datetimeFigureOut">
              <a:rPr lang="nl-BE" smtClean="0"/>
              <a:t>30/09/2015</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93CB6-3D49-4F7B-BB65-4C3D998211E5}" type="slidenum">
              <a:rPr lang="nl-BE" smtClean="0"/>
              <a:t>‹#›</a:t>
            </a:fld>
            <a:endParaRPr lang="nl-BE"/>
          </a:p>
        </p:txBody>
      </p:sp>
    </p:spTree>
    <p:extLst>
      <p:ext uri="{BB962C8B-B14F-4D97-AF65-F5344CB8AC3E}">
        <p14:creationId xmlns:p14="http://schemas.microsoft.com/office/powerpoint/2010/main" val="305069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128"/>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128"/>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128"/>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128"/>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128"/>
              </a:defRPr>
            </a:lvl5pPr>
            <a:lvl6pPr marL="2256602"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6pPr>
            <a:lvl7pPr marL="2666893"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7pPr>
            <a:lvl8pPr marL="3077185"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8pPr>
            <a:lvl9pPr marL="3487476"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9pPr>
          </a:lstStyle>
          <a:p>
            <a:pPr eaLnBrk="1" hangingPunct="1"/>
            <a:fld id="{F8733929-CEE5-4A66-80F0-9E7755E0040D}" type="slidenum">
              <a:rPr lang="en-US" altLang="en-US" sz="1300">
                <a:solidFill>
                  <a:srgbClr val="FFFFFF"/>
                </a:solidFill>
              </a:rPr>
              <a:pPr eaLnBrk="1" hangingPunct="1"/>
              <a:t>4</a:t>
            </a:fld>
            <a:endParaRPr lang="en-US" altLang="en-US" sz="1300">
              <a:solidFill>
                <a:srgbClr val="FFFFFF"/>
              </a:solidFill>
            </a:endParaRPr>
          </a:p>
        </p:txBody>
      </p:sp>
      <p:sp>
        <p:nvSpPr>
          <p:cNvPr id="4099" name="Rectangle 1"/>
          <p:cNvSpPr txBox="1">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20527" y="4009159"/>
            <a:ext cx="4965606" cy="37984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915"/>
          <a:lstStyle/>
          <a:p>
            <a:pPr>
              <a:lnSpc>
                <a:spcPct val="93000"/>
              </a:lnSpc>
              <a:spcBef>
                <a:spcPct val="0"/>
              </a:spcBef>
              <a:tabLst>
                <a:tab pos="649628" algn="l"/>
                <a:tab pos="1299256" algn="l"/>
                <a:tab pos="1948884" algn="l"/>
                <a:tab pos="2598511" algn="l"/>
                <a:tab pos="3248139" algn="l"/>
                <a:tab pos="3897767" algn="l"/>
                <a:tab pos="4547395" algn="l"/>
              </a:tabLst>
            </a:pPr>
            <a:r>
              <a:rPr lang="en-US" altLang="en-US" sz="900" dirty="0">
                <a:latin typeface="Arial Unicode MS" pitchFamily="32" charset="0"/>
                <a:cs typeface="Arial Unicode MS" pitchFamily="32" charset="0"/>
              </a:rPr>
              <a:t>Figure 1. Map of Guinea Showing Initial Locations of the Outbreak of Ebola Virus Disease. The area of the outbreak is highlighted in red. The main road between the outbreak area and Conakry, the capital of Guinea, is also shown. The map was modified from a United Nations map.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09468"/>
          </a:xfrm>
          <a:prstGeom prst="rect">
            <a:avLst/>
          </a:prstGeom>
        </p:spPr>
      </p:pic>
      <p:sp>
        <p:nvSpPr>
          <p:cNvPr id="29700" name="Rectangle 4"/>
          <p:cNvSpPr>
            <a:spLocks noGrp="1" noChangeArrowheads="1"/>
          </p:cNvSpPr>
          <p:nvPr>
            <p:ph type="ctrTitle"/>
          </p:nvPr>
        </p:nvSpPr>
        <p:spPr>
          <a:xfrm>
            <a:off x="1403648" y="1556792"/>
            <a:ext cx="7054552" cy="2447925"/>
          </a:xfrm>
        </p:spPr>
        <p:txBody>
          <a:bodyPr anchor="b" anchorCtr="0"/>
          <a:lstStyle>
            <a:lvl1pPr algn="l">
              <a:defRPr sz="7200">
                <a:solidFill>
                  <a:srgbClr val="23476B"/>
                </a:solidFill>
              </a:defRPr>
            </a:lvl1pPr>
          </a:lstStyle>
          <a:p>
            <a:pPr lvl="0"/>
            <a:r>
              <a:rPr lang="en-US" noProof="0" smtClean="0"/>
              <a:t>Click to edit Master title style</a:t>
            </a:r>
            <a:endParaRPr lang="en-US" noProof="0" dirty="0" smtClean="0"/>
          </a:p>
        </p:txBody>
      </p:sp>
      <p:sp>
        <p:nvSpPr>
          <p:cNvPr id="29701" name="Rectangle 5"/>
          <p:cNvSpPr>
            <a:spLocks noGrp="1" noChangeArrowheads="1"/>
          </p:cNvSpPr>
          <p:nvPr>
            <p:ph type="subTitle" idx="1"/>
          </p:nvPr>
        </p:nvSpPr>
        <p:spPr>
          <a:xfrm>
            <a:off x="1403648" y="4052342"/>
            <a:ext cx="6368752" cy="1752600"/>
          </a:xfrm>
        </p:spPr>
        <p:txBody>
          <a:bodyPr/>
          <a:lstStyle>
            <a:lvl1pPr marL="0" indent="0" algn="l">
              <a:buFontTx/>
              <a:buNone/>
              <a:defRPr/>
            </a:lvl1pPr>
          </a:lstStyle>
          <a:p>
            <a:pPr lvl="0"/>
            <a:r>
              <a:rPr lang="en-US" noProof="0" smtClean="0"/>
              <a:t>Click to edit Master subtitle style</a:t>
            </a:r>
            <a:endParaRPr lang="en-US" noProof="0" dirty="0" smtClean="0"/>
          </a:p>
        </p:txBody>
      </p:sp>
      <p:sp>
        <p:nvSpPr>
          <p:cNvPr id="29704" name="Text Box 8"/>
          <p:cNvSpPr txBox="1">
            <a:spLocks noChangeArrowheads="1"/>
          </p:cNvSpPr>
          <p:nvPr/>
        </p:nvSpPr>
        <p:spPr bwMode="auto">
          <a:xfrm>
            <a:off x="468313" y="188913"/>
            <a:ext cx="82073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74625">
              <a:defRPr sz="2400">
                <a:solidFill>
                  <a:schemeClr val="tx1"/>
                </a:solidFill>
                <a:latin typeface="Times" pitchFamily="-48" charset="0"/>
              </a:defRPr>
            </a:lvl1pPr>
            <a:lvl2pPr defTabSz="174625">
              <a:defRPr sz="2400">
                <a:solidFill>
                  <a:schemeClr val="tx1"/>
                </a:solidFill>
                <a:latin typeface="Times" pitchFamily="-48" charset="0"/>
              </a:defRPr>
            </a:lvl2pPr>
            <a:lvl3pPr defTabSz="174625">
              <a:defRPr sz="2400">
                <a:solidFill>
                  <a:schemeClr val="tx1"/>
                </a:solidFill>
                <a:latin typeface="Times" pitchFamily="-48" charset="0"/>
              </a:defRPr>
            </a:lvl3pPr>
            <a:lvl4pPr defTabSz="174625">
              <a:defRPr sz="2400">
                <a:solidFill>
                  <a:schemeClr val="tx1"/>
                </a:solidFill>
                <a:latin typeface="Times" pitchFamily="-48" charset="0"/>
              </a:defRPr>
            </a:lvl4pPr>
            <a:lvl5pPr defTabSz="174625">
              <a:defRPr sz="2400">
                <a:solidFill>
                  <a:schemeClr val="tx1"/>
                </a:solidFill>
                <a:latin typeface="Times" pitchFamily="-48" charset="0"/>
              </a:defRPr>
            </a:lvl5pPr>
            <a:lvl6pPr defTabSz="174625" eaLnBrk="0" fontAlgn="base" hangingPunct="0">
              <a:spcBef>
                <a:spcPct val="0"/>
              </a:spcBef>
              <a:spcAft>
                <a:spcPct val="0"/>
              </a:spcAft>
              <a:defRPr sz="2400">
                <a:solidFill>
                  <a:schemeClr val="tx1"/>
                </a:solidFill>
                <a:latin typeface="Times" pitchFamily="-48" charset="0"/>
              </a:defRPr>
            </a:lvl6pPr>
            <a:lvl7pPr defTabSz="174625" eaLnBrk="0" fontAlgn="base" hangingPunct="0">
              <a:spcBef>
                <a:spcPct val="0"/>
              </a:spcBef>
              <a:spcAft>
                <a:spcPct val="0"/>
              </a:spcAft>
              <a:defRPr sz="2400">
                <a:solidFill>
                  <a:schemeClr val="tx1"/>
                </a:solidFill>
                <a:latin typeface="Times" pitchFamily="-48" charset="0"/>
              </a:defRPr>
            </a:lvl7pPr>
            <a:lvl8pPr defTabSz="174625" eaLnBrk="0" fontAlgn="base" hangingPunct="0">
              <a:spcBef>
                <a:spcPct val="0"/>
              </a:spcBef>
              <a:spcAft>
                <a:spcPct val="0"/>
              </a:spcAft>
              <a:defRPr sz="2400">
                <a:solidFill>
                  <a:schemeClr val="tx1"/>
                </a:solidFill>
                <a:latin typeface="Times" pitchFamily="-48" charset="0"/>
              </a:defRPr>
            </a:lvl8pPr>
            <a:lvl9pPr defTabSz="174625" eaLnBrk="0" fontAlgn="base" hangingPunct="0">
              <a:spcBef>
                <a:spcPct val="0"/>
              </a:spcBef>
              <a:spcAft>
                <a:spcPct val="0"/>
              </a:spcAft>
              <a:defRPr sz="2400">
                <a:solidFill>
                  <a:schemeClr val="tx1"/>
                </a:solidFill>
                <a:latin typeface="Times" pitchFamily="-48" charset="0"/>
              </a:defRPr>
            </a:lvl9pPr>
          </a:lstStyle>
          <a:p>
            <a:pPr eaLnBrk="0" fontAlgn="base" hangingPunct="0">
              <a:spcBef>
                <a:spcPct val="0"/>
              </a:spcBef>
              <a:spcAft>
                <a:spcPct val="0"/>
              </a:spcAft>
            </a:pPr>
            <a:endParaRPr lang="en-US" sz="500">
              <a:solidFill>
                <a:srgbClr val="000000"/>
              </a:solidFill>
              <a:latin typeface="Lucida Grande" pitchFamily="-48" charset="0"/>
            </a:endParaRPr>
          </a:p>
        </p:txBody>
      </p:sp>
    </p:spTree>
    <p:extLst>
      <p:ext uri="{BB962C8B-B14F-4D97-AF65-F5344CB8AC3E}">
        <p14:creationId xmlns:p14="http://schemas.microsoft.com/office/powerpoint/2010/main" val="61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340768"/>
            <a:ext cx="742716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
        <p:nvSpPr>
          <p:cNvPr id="8" name="Titel 7"/>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32762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03647" y="4137099"/>
            <a:ext cx="7091065"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1403647" y="2636912"/>
            <a:ext cx="709106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274270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1259632" y="1340768"/>
            <a:ext cx="35283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5004048" y="1340768"/>
            <a:ext cx="36827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8"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249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0" name="Title 1"/>
          <p:cNvSpPr>
            <a:spLocks noGrp="1"/>
          </p:cNvSpPr>
          <p:nvPr>
            <p:ph type="title"/>
          </p:nvPr>
        </p:nvSpPr>
        <p:spPr>
          <a:xfrm>
            <a:off x="457200" y="44624"/>
            <a:ext cx="8229600" cy="778892"/>
          </a:xfrm>
        </p:spPr>
        <p:txBody>
          <a:bodyPr/>
          <a:lstStyle/>
          <a:p>
            <a:r>
              <a:rPr lang="en-US" smtClean="0"/>
              <a:t>Click to edit Master title style</a:t>
            </a:r>
            <a:endParaRPr lang="nl-BE"/>
          </a:p>
        </p:txBody>
      </p:sp>
      <p:sp>
        <p:nvSpPr>
          <p:cNvPr id="11" name="Tijdelijke aanduiding voor dianummer 7"/>
          <p:cNvSpPr>
            <a:spLocks noGrp="1"/>
          </p:cNvSpPr>
          <p:nvPr>
            <p:ph type="sldNum" sz="quarter" idx="10"/>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352903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6"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10315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33402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59632" y="1196752"/>
            <a:ext cx="3008313" cy="873065"/>
          </a:xfrm>
        </p:spPr>
        <p:txBody>
          <a:bodyPr anchor="b"/>
          <a:lstStyle>
            <a:lvl1pPr algn="l">
              <a:defRPr sz="2000" b="1">
                <a:solidFill>
                  <a:srgbClr val="23476B"/>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427984" y="1203986"/>
            <a:ext cx="4258816" cy="45292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Text Placeholder 3"/>
          <p:cNvSpPr>
            <a:spLocks noGrp="1"/>
          </p:cNvSpPr>
          <p:nvPr>
            <p:ph type="body" sz="half" idx="2"/>
          </p:nvPr>
        </p:nvSpPr>
        <p:spPr>
          <a:xfrm>
            <a:off x="1259632" y="2221544"/>
            <a:ext cx="3008313" cy="35244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23883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fld id="{F24EBFAB-4E45-465D-BA80-8F0710288C39}" type="slidenum">
              <a:rPr lang="nl-BE" smtClean="0">
                <a:solidFill>
                  <a:srgbClr val="FFFFFF"/>
                </a:solidFill>
              </a:rPr>
              <a:pPr/>
              <a:t>‹#›</a:t>
            </a:fld>
            <a:endParaRPr lang="nl-BE">
              <a:solidFill>
                <a:srgbClr val="FFFFFF"/>
              </a:solidFill>
            </a:endParaRPr>
          </a:p>
        </p:txBody>
      </p:sp>
    </p:spTree>
    <p:extLst>
      <p:ext uri="{BB962C8B-B14F-4D97-AF65-F5344CB8AC3E}">
        <p14:creationId xmlns:p14="http://schemas.microsoft.com/office/powerpoint/2010/main" val="368646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272449CC-E4EF-4FE3-B7B4-13B793240591}"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15279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32985E6-2444-431B-A67B-94445E334A91}"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17511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825BE-ED29-4FB3-9735-E95AB0D4F7CC}"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6183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380A8E2D-0D9F-4C13-BA19-3291C36C86D2}" type="datetime1">
              <a:rPr lang="nl-BE" smtClean="0">
                <a:solidFill>
                  <a:prstClr val="black">
                    <a:tint val="75000"/>
                  </a:prstClr>
                </a:solidFill>
              </a:rPr>
              <a:pPr/>
              <a:t>30/09/2015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883416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E24B3EAA-282E-4127-8C17-04FA0DF89370}" type="datetime1">
              <a:rPr lang="nl-BE" smtClean="0">
                <a:solidFill>
                  <a:prstClr val="black">
                    <a:tint val="75000"/>
                  </a:prstClr>
                </a:solidFill>
              </a:rPr>
              <a:pPr/>
              <a:t>30/09/2015</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55332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4ED4EDAD-40BD-4E53-92FA-EA5AD7EC8A23}" type="datetime1">
              <a:rPr lang="nl-BE" smtClean="0">
                <a:solidFill>
                  <a:prstClr val="black">
                    <a:tint val="75000"/>
                  </a:prstClr>
                </a:solidFill>
              </a:rPr>
              <a:pPr/>
              <a:t>30/09/2015</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626300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56B96-5CDF-4F4B-9715-74B79E50C92F}" type="datetime1">
              <a:rPr lang="nl-BE" smtClean="0">
                <a:solidFill>
                  <a:prstClr val="black">
                    <a:tint val="75000"/>
                  </a:prstClr>
                </a:solidFill>
              </a:rPr>
              <a:pPr/>
              <a:t>30/09/2015</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1513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ECC82-7C26-4422-B9A5-9E03E997107B}" type="datetime1">
              <a:rPr lang="nl-BE" smtClean="0">
                <a:solidFill>
                  <a:prstClr val="black">
                    <a:tint val="75000"/>
                  </a:prstClr>
                </a:solidFill>
              </a:rPr>
              <a:pPr/>
              <a:t>30/09/2015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4906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C7376-92C2-45A0-9931-62D635E3F0D3}" type="datetime1">
              <a:rPr lang="nl-BE" smtClean="0">
                <a:solidFill>
                  <a:prstClr val="black">
                    <a:tint val="75000"/>
                  </a:prstClr>
                </a:solidFill>
              </a:rPr>
              <a:pPr/>
              <a:t>30/09/2015</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05686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48EB9903-97EB-40F1-BED1-432C049AD11C}"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3807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28CAD8E0-D661-4A71-8658-548070B33857}"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81351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1" y="274544"/>
            <a:ext cx="8229023"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9637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19000">
              <a:schemeClr val="bg1">
                <a:tint val="45000"/>
                <a:shade val="99000"/>
                <a:satMod val="350000"/>
              </a:schemeClr>
            </a:gs>
            <a:gs pos="100000">
              <a:srgbClr val="23476B">
                <a:alpha val="40000"/>
                <a:lumMod val="55000"/>
                <a:lumOff val="45000"/>
              </a:srgb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1209468"/>
          </a:xfrm>
          <a:prstGeom prst="rect">
            <a:avLst/>
          </a:prstGeom>
        </p:spPr>
      </p:pic>
      <p:sp>
        <p:nvSpPr>
          <p:cNvPr id="12290" name="Rectangle 2"/>
          <p:cNvSpPr>
            <a:spLocks noGrp="1" noChangeArrowheads="1"/>
          </p:cNvSpPr>
          <p:nvPr>
            <p:ph type="title"/>
          </p:nvPr>
        </p:nvSpPr>
        <p:spPr bwMode="auto">
          <a:xfrm>
            <a:off x="457200" y="44624"/>
            <a:ext cx="8229600" cy="77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dirty="0" smtClean="0"/>
              <a:t>Klik om de stijl te bewerken</a:t>
            </a:r>
            <a:endParaRPr lang="en-US" dirty="0" smtClean="0"/>
          </a:p>
        </p:txBody>
      </p:sp>
      <p:sp>
        <p:nvSpPr>
          <p:cNvPr id="12291" name="Rectangle 3"/>
          <p:cNvSpPr>
            <a:spLocks noGrp="1" noChangeArrowheads="1"/>
          </p:cNvSpPr>
          <p:nvPr>
            <p:ph type="body" idx="1"/>
          </p:nvPr>
        </p:nvSpPr>
        <p:spPr bwMode="auto">
          <a:xfrm>
            <a:off x="1259632" y="1484784"/>
            <a:ext cx="7427168"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pic>
        <p:nvPicPr>
          <p:cNvPr id="6" name="Afbeelding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466068"/>
            <a:ext cx="9144000" cy="1391932"/>
          </a:xfrm>
          <a:prstGeom prst="rect">
            <a:avLst/>
          </a:prstGeom>
        </p:spPr>
      </p:pic>
      <p:sp>
        <p:nvSpPr>
          <p:cNvPr id="8" name="Tijdelijke aanduiding voor dianummer 7"/>
          <p:cNvSpPr>
            <a:spLocks noGrp="1"/>
          </p:cNvSpPr>
          <p:nvPr>
            <p:ph type="sldNum" sz="quarter" idx="4"/>
          </p:nvPr>
        </p:nvSpPr>
        <p:spPr>
          <a:xfrm>
            <a:off x="6553200" y="6525344"/>
            <a:ext cx="2133600" cy="365125"/>
          </a:xfrm>
          <a:prstGeom prst="rect">
            <a:avLst/>
          </a:prstGeom>
        </p:spPr>
        <p:txBody>
          <a:bodyPr vert="horz" lIns="91440" tIns="45720" rIns="91440" bIns="45720" rtlCol="0" anchor="ctr"/>
          <a:lstStyle>
            <a:lvl1pPr algn="r">
              <a:defRPr sz="1200">
                <a:solidFill>
                  <a:schemeClr val="bg1"/>
                </a:solidFill>
              </a:defRPr>
            </a:lvl1pPr>
          </a:lstStyle>
          <a:p>
            <a:pPr eaLnBrk="0" fontAlgn="base" hangingPunct="0">
              <a:spcBef>
                <a:spcPct val="0"/>
              </a:spcBef>
              <a:spcAft>
                <a:spcPct val="0"/>
              </a:spcAft>
            </a:pPr>
            <a:fld id="{F24EBFAB-4E45-465D-BA80-8F0710288C39}" type="slidenum">
              <a:rPr lang="nl-BE" smtClean="0">
                <a:solidFill>
                  <a:srgbClr val="FFFFFF"/>
                </a:solidFill>
                <a:latin typeface="Lucida Grande" pitchFamily="-48" charset="0"/>
              </a:rPr>
              <a:pPr eaLnBrk="0" fontAlgn="base" hangingPunct="0">
                <a:spcBef>
                  <a:spcPct val="0"/>
                </a:spcBef>
                <a:spcAft>
                  <a:spcPct val="0"/>
                </a:spcAft>
              </a:pPr>
              <a:t>‹#›</a:t>
            </a:fld>
            <a:endParaRPr lang="nl-BE">
              <a:solidFill>
                <a:srgbClr val="FFFFFF"/>
              </a:solidFill>
              <a:latin typeface="Lucida Grande" pitchFamily="-48" charset="0"/>
            </a:endParaRPr>
          </a:p>
        </p:txBody>
      </p:sp>
    </p:spTree>
    <p:extLst>
      <p:ext uri="{BB962C8B-B14F-4D97-AF65-F5344CB8AC3E}">
        <p14:creationId xmlns:p14="http://schemas.microsoft.com/office/powerpoint/2010/main" val="147634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200" b="0">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200">
          <a:solidFill>
            <a:srgbClr val="23476B"/>
          </a:solidFill>
          <a:latin typeface="Arial" charset="0"/>
        </a:defRPr>
      </a:lvl2pPr>
      <a:lvl3pPr algn="l" rtl="0" eaLnBrk="1" fontAlgn="base" hangingPunct="1">
        <a:spcBef>
          <a:spcPct val="0"/>
        </a:spcBef>
        <a:spcAft>
          <a:spcPct val="0"/>
        </a:spcAft>
        <a:defRPr sz="3200">
          <a:solidFill>
            <a:srgbClr val="23476B"/>
          </a:solidFill>
          <a:latin typeface="Arial" charset="0"/>
        </a:defRPr>
      </a:lvl3pPr>
      <a:lvl4pPr algn="l" rtl="0" eaLnBrk="1" fontAlgn="base" hangingPunct="1">
        <a:spcBef>
          <a:spcPct val="0"/>
        </a:spcBef>
        <a:spcAft>
          <a:spcPct val="0"/>
        </a:spcAft>
        <a:defRPr sz="3200">
          <a:solidFill>
            <a:srgbClr val="23476B"/>
          </a:solidFill>
          <a:latin typeface="Arial" charset="0"/>
        </a:defRPr>
      </a:lvl4pPr>
      <a:lvl5pPr algn="l" rtl="0" eaLnBrk="1" fontAlgn="base" hangingPunct="1">
        <a:spcBef>
          <a:spcPct val="0"/>
        </a:spcBef>
        <a:spcAft>
          <a:spcPct val="0"/>
        </a:spcAft>
        <a:defRPr sz="3200">
          <a:solidFill>
            <a:srgbClr val="23476B"/>
          </a:solidFill>
          <a:latin typeface="Arial" charset="0"/>
        </a:defRPr>
      </a:lvl5pPr>
      <a:lvl6pPr marL="457200" algn="l" rtl="0" eaLnBrk="1" fontAlgn="base" hangingPunct="1">
        <a:spcBef>
          <a:spcPct val="0"/>
        </a:spcBef>
        <a:spcAft>
          <a:spcPct val="0"/>
        </a:spcAft>
        <a:defRPr sz="3200">
          <a:solidFill>
            <a:srgbClr val="23476B"/>
          </a:solidFill>
          <a:latin typeface="Arial" charset="0"/>
        </a:defRPr>
      </a:lvl6pPr>
      <a:lvl7pPr marL="914400" algn="l" rtl="0" eaLnBrk="1" fontAlgn="base" hangingPunct="1">
        <a:spcBef>
          <a:spcPct val="0"/>
        </a:spcBef>
        <a:spcAft>
          <a:spcPct val="0"/>
        </a:spcAft>
        <a:defRPr sz="3200">
          <a:solidFill>
            <a:srgbClr val="23476B"/>
          </a:solidFill>
          <a:latin typeface="Arial" charset="0"/>
        </a:defRPr>
      </a:lvl7pPr>
      <a:lvl8pPr marL="1371600" algn="l" rtl="0" eaLnBrk="1" fontAlgn="base" hangingPunct="1">
        <a:spcBef>
          <a:spcPct val="0"/>
        </a:spcBef>
        <a:spcAft>
          <a:spcPct val="0"/>
        </a:spcAft>
        <a:defRPr sz="3200">
          <a:solidFill>
            <a:srgbClr val="23476B"/>
          </a:solidFill>
          <a:latin typeface="Arial" charset="0"/>
        </a:defRPr>
      </a:lvl8pPr>
      <a:lvl9pPr marL="1828800" algn="l" rtl="0" eaLnBrk="1" fontAlgn="base" hangingPunct="1">
        <a:spcBef>
          <a:spcPct val="0"/>
        </a:spcBef>
        <a:spcAft>
          <a:spcPct val="0"/>
        </a:spcAft>
        <a:defRPr sz="3200">
          <a:solidFill>
            <a:srgbClr val="23476B"/>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0FDDE-517D-4872-AC8D-9A19472AADCA}" type="datetime1">
              <a:rPr lang="nl-BE" smtClean="0">
                <a:solidFill>
                  <a:prstClr val="black">
                    <a:tint val="75000"/>
                  </a:prstClr>
                </a:solidFill>
              </a:rPr>
              <a:pPr/>
              <a:t>30/09/2015</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37E47-D4BE-4D6B-ADA8-98770B06D492}"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903860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590800"/>
            <a:ext cx="7772400" cy="1470025"/>
          </a:xfrm>
        </p:spPr>
        <p:txBody>
          <a:bodyPr>
            <a:normAutofit/>
          </a:bodyPr>
          <a:lstStyle/>
          <a:p>
            <a:r>
              <a:rPr lang="nl-BE" sz="4800" b="1" dirty="0"/>
              <a:t>Ebola </a:t>
            </a:r>
            <a:r>
              <a:rPr lang="nl-BE" sz="4800" b="1" dirty="0" err="1"/>
              <a:t>preparedness</a:t>
            </a:r>
            <a:r>
              <a:rPr lang="nl-BE" sz="4800" b="1" dirty="0"/>
              <a:t> in </a:t>
            </a:r>
            <a:r>
              <a:rPr lang="nl-BE" sz="4800" b="1" dirty="0" smtClean="0"/>
              <a:t>België</a:t>
            </a:r>
            <a:endParaRPr lang="nl-BE" sz="4800" dirty="0"/>
          </a:p>
        </p:txBody>
      </p:sp>
      <p:sp>
        <p:nvSpPr>
          <p:cNvPr id="6" name="Subtitle 5"/>
          <p:cNvSpPr>
            <a:spLocks noGrp="1"/>
          </p:cNvSpPr>
          <p:nvPr>
            <p:ph type="subTitle" idx="1"/>
          </p:nvPr>
        </p:nvSpPr>
        <p:spPr>
          <a:xfrm>
            <a:off x="228600" y="4419600"/>
            <a:ext cx="6400800" cy="1407391"/>
          </a:xfrm>
        </p:spPr>
        <p:txBody>
          <a:bodyPr>
            <a:normAutofit/>
          </a:bodyPr>
          <a:lstStyle/>
          <a:p>
            <a:r>
              <a:rPr lang="nl-BE" sz="2400" b="1" dirty="0">
                <a:solidFill>
                  <a:schemeClr val="bg1">
                    <a:lumMod val="50000"/>
                  </a:schemeClr>
                </a:solidFill>
              </a:rPr>
              <a:t>Erika </a:t>
            </a:r>
            <a:r>
              <a:rPr lang="nl-BE" sz="2400" b="1" dirty="0" smtClean="0">
                <a:solidFill>
                  <a:schemeClr val="bg1">
                    <a:lumMod val="50000"/>
                  </a:schemeClr>
                </a:solidFill>
              </a:rPr>
              <a:t>Vlieghe &amp; Daniel Reynders</a:t>
            </a:r>
            <a:endParaRPr lang="nl-BE" sz="2400" b="1" dirty="0">
              <a:solidFill>
                <a:schemeClr val="bg1">
                  <a:lumMod val="50000"/>
                </a:schemeClr>
              </a:solidFill>
            </a:endParaRPr>
          </a:p>
          <a:p>
            <a:r>
              <a:rPr lang="nl-BE" sz="2400" dirty="0">
                <a:solidFill>
                  <a:schemeClr val="bg1">
                    <a:lumMod val="50000"/>
                  </a:schemeClr>
                </a:solidFill>
              </a:rPr>
              <a:t>Nationale Ebola </a:t>
            </a:r>
            <a:r>
              <a:rPr lang="nl-BE" sz="2400" dirty="0" err="1" smtClean="0">
                <a:solidFill>
                  <a:schemeClr val="bg1">
                    <a:lumMod val="50000"/>
                  </a:schemeClr>
                </a:solidFill>
              </a:rPr>
              <a:t>Coordinator</a:t>
            </a:r>
            <a:r>
              <a:rPr lang="nl-BE" sz="2400" dirty="0" smtClean="0">
                <a:solidFill>
                  <a:schemeClr val="bg1">
                    <a:lumMod val="50000"/>
                  </a:schemeClr>
                </a:solidFill>
              </a:rPr>
              <a:t> </a:t>
            </a:r>
          </a:p>
          <a:p>
            <a:r>
              <a:rPr lang="nl-BE" sz="2400" dirty="0" smtClean="0">
                <a:solidFill>
                  <a:schemeClr val="bg1">
                    <a:lumMod val="50000"/>
                  </a:schemeClr>
                </a:solidFill>
              </a:rPr>
              <a:t>&amp; adjunct-</a:t>
            </a:r>
            <a:r>
              <a:rPr lang="nl-BE" sz="2400" dirty="0" err="1" smtClean="0">
                <a:solidFill>
                  <a:schemeClr val="bg1">
                    <a:lumMod val="50000"/>
                  </a:schemeClr>
                </a:solidFill>
              </a:rPr>
              <a:t>Coordinator</a:t>
            </a:r>
            <a:endParaRPr lang="nl-BE" sz="2400" dirty="0" smtClean="0">
              <a:solidFill>
                <a:schemeClr val="bg1">
                  <a:lumMod val="50000"/>
                </a:schemeClr>
              </a:solidFill>
            </a:endParaRPr>
          </a:p>
          <a:p>
            <a:endParaRPr lang="nl-BE" sz="2400" dirty="0"/>
          </a:p>
        </p:txBody>
      </p:sp>
      <p:sp>
        <p:nvSpPr>
          <p:cNvPr id="4" name="Slide Number Placeholder 3"/>
          <p:cNvSpPr>
            <a:spLocks noGrp="1"/>
          </p:cNvSpPr>
          <p:nvPr>
            <p:ph type="sldNum" sz="quarter" idx="12"/>
          </p:nvPr>
        </p:nvSpPr>
        <p:spPr/>
        <p:txBody>
          <a:bodyPr/>
          <a:lstStyle/>
          <a:p>
            <a:fld id="{BE137E47-D4BE-4D6B-ADA8-98770B06D492}" type="slidenum">
              <a:rPr lang="nl-BE" smtClean="0">
                <a:solidFill>
                  <a:prstClr val="black">
                    <a:tint val="75000"/>
                  </a:prstClr>
                </a:solidFill>
              </a:rPr>
              <a:pPr/>
              <a:t>1</a:t>
            </a:fld>
            <a:endParaRPr lang="nl-BE">
              <a:solidFill>
                <a:prstClr val="black">
                  <a:tint val="75000"/>
                </a:prstClr>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14"/>
          <a:stretch/>
        </p:blipFill>
        <p:spPr bwMode="auto">
          <a:xfrm>
            <a:off x="5964814" y="5467847"/>
            <a:ext cx="3179186" cy="139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18162" cy="22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028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0"/>
            <a:ext cx="8229600" cy="1143000"/>
          </a:xfrm>
        </p:spPr>
        <p:txBody>
          <a:bodyPr/>
          <a:lstStyle/>
          <a:p>
            <a:r>
              <a:rPr lang="nl-BE" b="1" dirty="0" smtClean="0"/>
              <a:t>Response </a:t>
            </a:r>
            <a:r>
              <a:rPr lang="nl-BE" b="1" dirty="0" err="1" smtClean="0"/>
              <a:t>to</a:t>
            </a:r>
            <a:r>
              <a:rPr lang="nl-BE" b="1" dirty="0" smtClean="0"/>
              <a:t> </a:t>
            </a:r>
            <a:r>
              <a:rPr lang="nl-BE" b="1" dirty="0" err="1" smtClean="0"/>
              <a:t>an</a:t>
            </a:r>
            <a:r>
              <a:rPr lang="nl-BE" b="1" dirty="0" smtClean="0"/>
              <a:t> </a:t>
            </a:r>
            <a:r>
              <a:rPr lang="nl-BE" b="1" dirty="0" err="1" smtClean="0"/>
              <a:t>epidemic</a:t>
            </a:r>
            <a:r>
              <a:rPr lang="nl-BE" b="1" dirty="0" smtClean="0"/>
              <a:t>…</a:t>
            </a:r>
            <a:endParaRPr lang="nl-BE" b="1" dirty="0"/>
          </a:p>
        </p:txBody>
      </p:sp>
      <p:sp>
        <p:nvSpPr>
          <p:cNvPr id="3" name="Content Placeholder 2"/>
          <p:cNvSpPr>
            <a:spLocks noGrp="1"/>
          </p:cNvSpPr>
          <p:nvPr>
            <p:ph idx="1"/>
          </p:nvPr>
        </p:nvSpPr>
        <p:spPr>
          <a:xfrm>
            <a:off x="4495800" y="1024492"/>
            <a:ext cx="4343400" cy="5812726"/>
          </a:xfrm>
        </p:spPr>
        <p:txBody>
          <a:bodyPr>
            <a:normAutofit fontScale="92500" lnSpcReduction="20000"/>
          </a:bodyPr>
          <a:lstStyle/>
          <a:p>
            <a:r>
              <a:rPr lang="nl-BE" sz="2400" dirty="0" smtClean="0"/>
              <a:t>PATIENT</a:t>
            </a:r>
          </a:p>
          <a:p>
            <a:pPr lvl="1"/>
            <a:r>
              <a:rPr lang="nl-BE" sz="1900" b="1" dirty="0" err="1" smtClean="0">
                <a:solidFill>
                  <a:srgbClr val="FF0000"/>
                </a:solidFill>
              </a:rPr>
              <a:t>Isolation</a:t>
            </a:r>
            <a:r>
              <a:rPr lang="nl-BE" sz="1900" b="1" dirty="0" smtClean="0">
                <a:solidFill>
                  <a:srgbClr val="FF0000"/>
                </a:solidFill>
              </a:rPr>
              <a:t> &amp; treatment</a:t>
            </a:r>
          </a:p>
          <a:p>
            <a:pPr lvl="1"/>
            <a:endParaRPr lang="nl-BE" sz="1600" dirty="0" smtClean="0"/>
          </a:p>
          <a:p>
            <a:r>
              <a:rPr lang="nl-BE" sz="2400" dirty="0" smtClean="0"/>
              <a:t>CONTACTS</a:t>
            </a:r>
          </a:p>
          <a:p>
            <a:pPr lvl="1"/>
            <a:r>
              <a:rPr lang="nl-BE" sz="2000" dirty="0" smtClean="0"/>
              <a:t>List </a:t>
            </a:r>
            <a:r>
              <a:rPr lang="nl-BE" sz="2000" dirty="0" err="1" smtClean="0"/>
              <a:t>and</a:t>
            </a:r>
            <a:r>
              <a:rPr lang="nl-BE" sz="2000" dirty="0" smtClean="0"/>
              <a:t> follow-up</a:t>
            </a:r>
          </a:p>
          <a:p>
            <a:pPr marL="457200" lvl="1" indent="0">
              <a:buNone/>
            </a:pPr>
            <a:endParaRPr lang="nl-BE" sz="2000" dirty="0" smtClean="0"/>
          </a:p>
          <a:p>
            <a:r>
              <a:rPr lang="nl-BE" sz="2400" dirty="0" smtClean="0"/>
              <a:t>HEALTH CARE WORKERS</a:t>
            </a:r>
          </a:p>
          <a:p>
            <a:pPr lvl="1"/>
            <a:r>
              <a:rPr lang="nl-BE" sz="2000" dirty="0" err="1" smtClean="0"/>
              <a:t>Protection</a:t>
            </a:r>
            <a:r>
              <a:rPr lang="nl-BE" sz="2000" dirty="0" smtClean="0"/>
              <a:t>, training</a:t>
            </a:r>
          </a:p>
          <a:p>
            <a:pPr marL="457200" lvl="1" indent="0">
              <a:buNone/>
            </a:pPr>
            <a:endParaRPr lang="nl-BE" sz="2000" dirty="0" smtClean="0"/>
          </a:p>
          <a:p>
            <a:r>
              <a:rPr lang="nl-BE" sz="2400" dirty="0" smtClean="0"/>
              <a:t>POPULATION</a:t>
            </a:r>
          </a:p>
          <a:p>
            <a:pPr lvl="1"/>
            <a:r>
              <a:rPr lang="nl-BE" sz="2000" dirty="0" smtClean="0"/>
              <a:t>Information, prevention</a:t>
            </a:r>
          </a:p>
          <a:p>
            <a:pPr marL="457200" lvl="1" indent="0">
              <a:buNone/>
            </a:pPr>
            <a:endParaRPr lang="nl-BE" sz="2000" dirty="0" smtClean="0"/>
          </a:p>
          <a:p>
            <a:r>
              <a:rPr lang="nl-BE" sz="2400" dirty="0" smtClean="0"/>
              <a:t>POLICY MAKERS</a:t>
            </a:r>
          </a:p>
          <a:p>
            <a:pPr lvl="1"/>
            <a:r>
              <a:rPr lang="nl-BE" sz="2000" dirty="0"/>
              <a:t>S</a:t>
            </a:r>
            <a:r>
              <a:rPr lang="nl-BE" sz="2000" dirty="0" smtClean="0"/>
              <a:t>urveillance</a:t>
            </a:r>
          </a:p>
          <a:p>
            <a:pPr lvl="1"/>
            <a:r>
              <a:rPr lang="nl-BE" sz="2000" dirty="0" smtClean="0"/>
              <a:t>Multi-</a:t>
            </a:r>
            <a:r>
              <a:rPr lang="nl-BE" sz="2000" dirty="0" err="1" smtClean="0"/>
              <a:t>sectoral</a:t>
            </a:r>
            <a:r>
              <a:rPr lang="nl-BE" sz="2000" dirty="0" smtClean="0"/>
              <a:t> </a:t>
            </a:r>
            <a:r>
              <a:rPr lang="nl-BE" sz="2000" dirty="0" err="1" smtClean="0"/>
              <a:t>collaboration</a:t>
            </a:r>
            <a:endParaRPr lang="nl-BE" sz="2000" dirty="0" smtClean="0"/>
          </a:p>
          <a:p>
            <a:pPr lvl="1"/>
            <a:r>
              <a:rPr lang="nl-BE" sz="2000" dirty="0" err="1" smtClean="0"/>
              <a:t>Clear</a:t>
            </a:r>
            <a:r>
              <a:rPr lang="nl-BE" sz="2000" dirty="0" smtClean="0"/>
              <a:t> </a:t>
            </a:r>
            <a:r>
              <a:rPr lang="nl-BE" sz="2000" dirty="0" err="1" smtClean="0"/>
              <a:t>guidelines</a:t>
            </a:r>
            <a:r>
              <a:rPr lang="nl-BE" sz="2000" dirty="0" smtClean="0"/>
              <a:t> </a:t>
            </a:r>
            <a:r>
              <a:rPr lang="nl-BE" sz="2000" dirty="0" err="1" smtClean="0"/>
              <a:t>and</a:t>
            </a:r>
            <a:r>
              <a:rPr lang="nl-BE" sz="2000" dirty="0" smtClean="0"/>
              <a:t> </a:t>
            </a:r>
            <a:r>
              <a:rPr lang="nl-BE" sz="2000" dirty="0" err="1" smtClean="0"/>
              <a:t>measures</a:t>
            </a:r>
            <a:r>
              <a:rPr lang="nl-BE" sz="2000" dirty="0" smtClean="0"/>
              <a:t> </a:t>
            </a:r>
            <a:r>
              <a:rPr lang="nl-BE" sz="2000" dirty="0" err="1" smtClean="0"/>
              <a:t>correctes</a:t>
            </a:r>
            <a:endParaRPr lang="nl-BE" sz="2000" dirty="0" smtClean="0"/>
          </a:p>
          <a:p>
            <a:pPr lvl="1"/>
            <a:r>
              <a:rPr lang="nl-BE" sz="2000" dirty="0" err="1" smtClean="0"/>
              <a:t>Coordination</a:t>
            </a:r>
            <a:r>
              <a:rPr lang="nl-BE" sz="2000" dirty="0" smtClean="0"/>
              <a:t> </a:t>
            </a:r>
          </a:p>
          <a:p>
            <a:pPr lvl="1"/>
            <a:r>
              <a:rPr lang="nl-BE" sz="2000" dirty="0" err="1" smtClean="0"/>
              <a:t>Centralised</a:t>
            </a:r>
            <a:r>
              <a:rPr lang="nl-BE" sz="2000" dirty="0" smtClean="0"/>
              <a:t> </a:t>
            </a:r>
            <a:r>
              <a:rPr lang="nl-BE" sz="2000" dirty="0" err="1" smtClean="0"/>
              <a:t>communication</a:t>
            </a:r>
            <a:endParaRPr lang="nl-BE" sz="2000" dirty="0" smtClean="0"/>
          </a:p>
          <a:p>
            <a:pPr lvl="1"/>
            <a:endParaRPr lang="nl-BE" sz="2000" dirty="0" smtClean="0"/>
          </a:p>
          <a:p>
            <a:endParaRPr lang="nl-BE" sz="2400" dirty="0"/>
          </a:p>
        </p:txBody>
      </p:sp>
      <p:sp>
        <p:nvSpPr>
          <p:cNvPr id="4" name="Slide Number Placeholder 3"/>
          <p:cNvSpPr>
            <a:spLocks noGrp="1"/>
          </p:cNvSpPr>
          <p:nvPr>
            <p:ph type="sldNum" sz="quarter" idx="12"/>
          </p:nvPr>
        </p:nvSpPr>
        <p:spPr/>
        <p:txBody>
          <a:bodyPr/>
          <a:lstStyle/>
          <a:p>
            <a:fld id="{BE137E47-D4BE-4D6B-ADA8-98770B06D492}" type="slidenum">
              <a:rPr lang="nl-BE" smtClean="0">
                <a:solidFill>
                  <a:prstClr val="black">
                    <a:tint val="75000"/>
                  </a:prstClr>
                </a:solidFill>
              </a:rPr>
              <a:pPr/>
              <a:t>10</a:t>
            </a:fld>
            <a:endParaRPr lang="nl-BE">
              <a:solidFill>
                <a:prstClr val="black">
                  <a:tint val="75000"/>
                </a:prstClr>
              </a:solidFill>
            </a:endParaRPr>
          </a:p>
        </p:txBody>
      </p:sp>
      <p:pic>
        <p:nvPicPr>
          <p:cNvPr id="5" name="Picture 2" descr="C:\Users\evlieghe\Pictures\ebola\ghs-ebola-materi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4492"/>
            <a:ext cx="4281498" cy="5812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1676400"/>
            <a:ext cx="1524000" cy="5078313"/>
          </a:xfrm>
          <a:prstGeom prst="rect">
            <a:avLst/>
          </a:prstGeom>
          <a:noFill/>
          <a:ln w="41275">
            <a:solidFill>
              <a:srgbClr val="FF0000"/>
            </a:solidFill>
          </a:ln>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p:txBody>
      </p:sp>
    </p:spTree>
    <p:extLst>
      <p:ext uri="{BB962C8B-B14F-4D97-AF65-F5344CB8AC3E}">
        <p14:creationId xmlns:p14="http://schemas.microsoft.com/office/powerpoint/2010/main" val="357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137E47-D4BE-4D6B-ADA8-98770B06D492}" type="slidenum">
              <a:rPr lang="nl-BE" smtClean="0">
                <a:solidFill>
                  <a:prstClr val="black">
                    <a:tint val="75000"/>
                  </a:prstClr>
                </a:solidFill>
              </a:rPr>
              <a:pPr/>
              <a:t>11</a:t>
            </a:fld>
            <a:endParaRPr lang="nl-BE">
              <a:solidFill>
                <a:prstClr val="black">
                  <a:tint val="75000"/>
                </a:prstClr>
              </a:solidFill>
            </a:endParaRPr>
          </a:p>
        </p:txBody>
      </p:sp>
      <p:pic>
        <p:nvPicPr>
          <p:cNvPr id="5" name="Picture 7" descr="Great coat of arms of Belgiu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35" y="1905000"/>
            <a:ext cx="3823931" cy="443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5486400" y="685800"/>
            <a:ext cx="2895600" cy="1752600"/>
          </a:xfrm>
          <a:prstGeom prst="cloudCallout">
            <a:avLst>
              <a:gd name="adj1" fmla="val -72437"/>
              <a:gd name="adj2" fmla="val 57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err="1" smtClean="0"/>
              <a:t>What</a:t>
            </a:r>
            <a:r>
              <a:rPr lang="nl-BE" sz="2800" b="1" dirty="0" smtClean="0"/>
              <a:t> </a:t>
            </a:r>
            <a:r>
              <a:rPr lang="nl-BE" sz="2800" b="1" dirty="0" err="1" smtClean="0"/>
              <a:t>about</a:t>
            </a:r>
            <a:r>
              <a:rPr lang="nl-BE" sz="2800" b="1" dirty="0" smtClean="0"/>
              <a:t> Belgium…?</a:t>
            </a:r>
            <a:endParaRPr lang="nl-BE" sz="2800" b="1" dirty="0"/>
          </a:p>
        </p:txBody>
      </p:sp>
    </p:spTree>
    <p:extLst>
      <p:ext uri="{BB962C8B-B14F-4D97-AF65-F5344CB8AC3E}">
        <p14:creationId xmlns:p14="http://schemas.microsoft.com/office/powerpoint/2010/main" val="1773777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457200"/>
            <a:ext cx="1828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Airport</a:t>
            </a:r>
            <a:endParaRPr lang="nl-BE" sz="2800" b="1" dirty="0"/>
          </a:p>
        </p:txBody>
      </p:sp>
      <p:sp>
        <p:nvSpPr>
          <p:cNvPr id="3" name="Oval 2"/>
          <p:cNvSpPr/>
          <p:nvPr/>
        </p:nvSpPr>
        <p:spPr>
          <a:xfrm>
            <a:off x="2133600" y="1905000"/>
            <a:ext cx="2812473" cy="1631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t>Community</a:t>
            </a:r>
            <a:endParaRPr lang="nl-BE" sz="2800" b="1" dirty="0"/>
          </a:p>
        </p:txBody>
      </p:sp>
      <p:sp>
        <p:nvSpPr>
          <p:cNvPr id="4" name="Oval 3"/>
          <p:cNvSpPr/>
          <p:nvPr/>
        </p:nvSpPr>
        <p:spPr>
          <a:xfrm>
            <a:off x="5798133" y="4204853"/>
            <a:ext cx="2133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err="1" smtClean="0"/>
              <a:t>Tertiary</a:t>
            </a:r>
            <a:r>
              <a:rPr lang="nl-BE" sz="2800" b="1" dirty="0" smtClean="0"/>
              <a:t> </a:t>
            </a:r>
            <a:r>
              <a:rPr lang="nl-BE" sz="2800" b="1" dirty="0" err="1" smtClean="0"/>
              <a:t>hospital</a:t>
            </a:r>
            <a:endParaRPr lang="nl-BE" sz="2800" b="1" dirty="0"/>
          </a:p>
        </p:txBody>
      </p:sp>
      <p:sp>
        <p:nvSpPr>
          <p:cNvPr id="5" name="Oval 4"/>
          <p:cNvSpPr/>
          <p:nvPr/>
        </p:nvSpPr>
        <p:spPr>
          <a:xfrm>
            <a:off x="3276601" y="4191000"/>
            <a:ext cx="2086916"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err="1" smtClean="0"/>
              <a:t>Regional</a:t>
            </a:r>
            <a:r>
              <a:rPr lang="nl-BE" sz="2800" b="1" dirty="0" smtClean="0"/>
              <a:t> </a:t>
            </a:r>
            <a:r>
              <a:rPr lang="nl-BE" sz="2800" b="1" dirty="0" err="1" smtClean="0"/>
              <a:t>hosp</a:t>
            </a:r>
            <a:r>
              <a:rPr lang="nl-BE" sz="2800" b="1" dirty="0" smtClean="0"/>
              <a:t>.</a:t>
            </a:r>
            <a:endParaRPr lang="nl-BE" sz="2800" b="1" dirty="0"/>
          </a:p>
        </p:txBody>
      </p:sp>
      <p:sp>
        <p:nvSpPr>
          <p:cNvPr id="6" name="TextBox 5"/>
          <p:cNvSpPr txBox="1"/>
          <p:nvPr/>
        </p:nvSpPr>
        <p:spPr>
          <a:xfrm>
            <a:off x="1981200" y="272534"/>
            <a:ext cx="675634" cy="369332"/>
          </a:xfrm>
          <a:prstGeom prst="rect">
            <a:avLst/>
          </a:prstGeom>
          <a:noFill/>
        </p:spPr>
        <p:txBody>
          <a:bodyPr wrap="none" rtlCol="0">
            <a:spAutoFit/>
          </a:bodyPr>
          <a:lstStyle/>
          <a:p>
            <a:r>
              <a:rPr lang="nl-BE" dirty="0" err="1" smtClean="0"/>
              <a:t>Ships</a:t>
            </a:r>
            <a:endParaRPr lang="nl-BE" dirty="0"/>
          </a:p>
        </p:txBody>
      </p:sp>
      <p:sp>
        <p:nvSpPr>
          <p:cNvPr id="7" name="TextBox 6"/>
          <p:cNvSpPr txBox="1"/>
          <p:nvPr/>
        </p:nvSpPr>
        <p:spPr>
          <a:xfrm>
            <a:off x="2319017" y="683246"/>
            <a:ext cx="733086" cy="646331"/>
          </a:xfrm>
          <a:prstGeom prst="rect">
            <a:avLst/>
          </a:prstGeom>
          <a:noFill/>
        </p:spPr>
        <p:txBody>
          <a:bodyPr wrap="none" rtlCol="0">
            <a:spAutoFit/>
          </a:bodyPr>
          <a:lstStyle/>
          <a:p>
            <a:r>
              <a:rPr lang="nl-BE" dirty="0" err="1" smtClean="0"/>
              <a:t>Trains</a:t>
            </a:r>
            <a:endParaRPr lang="nl-BE" dirty="0" smtClean="0"/>
          </a:p>
          <a:p>
            <a:endParaRPr lang="nl-BE" dirty="0"/>
          </a:p>
        </p:txBody>
      </p:sp>
      <p:sp>
        <p:nvSpPr>
          <p:cNvPr id="8" name="TextBox 7"/>
          <p:cNvSpPr txBox="1"/>
          <p:nvPr/>
        </p:nvSpPr>
        <p:spPr>
          <a:xfrm>
            <a:off x="4786214" y="1981200"/>
            <a:ext cx="1309786" cy="461665"/>
          </a:xfrm>
          <a:prstGeom prst="rect">
            <a:avLst/>
          </a:prstGeom>
          <a:solidFill>
            <a:schemeClr val="accent1"/>
          </a:solidFill>
        </p:spPr>
        <p:txBody>
          <a:bodyPr wrap="square" rtlCol="0">
            <a:spAutoFit/>
          </a:bodyPr>
          <a:lstStyle/>
          <a:p>
            <a:r>
              <a:rPr lang="nl-BE" sz="2400" b="1" dirty="0" err="1" smtClean="0">
                <a:solidFill>
                  <a:schemeClr val="bg1"/>
                </a:solidFill>
              </a:rPr>
              <a:t>Fedasil</a:t>
            </a:r>
            <a:endParaRPr lang="nl-BE" sz="2400" b="1" dirty="0">
              <a:solidFill>
                <a:schemeClr val="bg1"/>
              </a:solidFill>
            </a:endParaRPr>
          </a:p>
        </p:txBody>
      </p:sp>
      <p:sp>
        <p:nvSpPr>
          <p:cNvPr id="9" name="TextBox 8"/>
          <p:cNvSpPr txBox="1"/>
          <p:nvPr/>
        </p:nvSpPr>
        <p:spPr>
          <a:xfrm>
            <a:off x="879428" y="2536020"/>
            <a:ext cx="1162498" cy="369332"/>
          </a:xfrm>
          <a:prstGeom prst="rect">
            <a:avLst/>
          </a:prstGeom>
          <a:noFill/>
        </p:spPr>
        <p:txBody>
          <a:bodyPr wrap="none" rtlCol="0">
            <a:spAutoFit/>
          </a:bodyPr>
          <a:lstStyle/>
          <a:p>
            <a:r>
              <a:rPr lang="nl-BE" dirty="0" err="1" smtClean="0"/>
              <a:t>employers</a:t>
            </a:r>
            <a:endParaRPr lang="nl-BE" dirty="0"/>
          </a:p>
        </p:txBody>
      </p:sp>
      <p:sp>
        <p:nvSpPr>
          <p:cNvPr id="10" name="TextBox 9"/>
          <p:cNvSpPr txBox="1"/>
          <p:nvPr/>
        </p:nvSpPr>
        <p:spPr>
          <a:xfrm>
            <a:off x="2685560" y="1535668"/>
            <a:ext cx="1737655" cy="369332"/>
          </a:xfrm>
          <a:prstGeom prst="rect">
            <a:avLst/>
          </a:prstGeom>
          <a:noFill/>
        </p:spPr>
        <p:txBody>
          <a:bodyPr wrap="none" rtlCol="0">
            <a:spAutoFit/>
          </a:bodyPr>
          <a:lstStyle/>
          <a:p>
            <a:r>
              <a:rPr lang="nl-BE" dirty="0" err="1" smtClean="0"/>
              <a:t>Local</a:t>
            </a:r>
            <a:r>
              <a:rPr lang="nl-BE" dirty="0" smtClean="0"/>
              <a:t> </a:t>
            </a:r>
            <a:r>
              <a:rPr lang="nl-BE" dirty="0" err="1" smtClean="0"/>
              <a:t>authorities</a:t>
            </a:r>
            <a:endParaRPr lang="nl-BE" dirty="0"/>
          </a:p>
        </p:txBody>
      </p:sp>
      <p:sp>
        <p:nvSpPr>
          <p:cNvPr id="11" name="TextBox 10"/>
          <p:cNvSpPr txBox="1"/>
          <p:nvPr/>
        </p:nvSpPr>
        <p:spPr>
          <a:xfrm>
            <a:off x="4478633" y="1535668"/>
            <a:ext cx="896399" cy="369332"/>
          </a:xfrm>
          <a:prstGeom prst="rect">
            <a:avLst/>
          </a:prstGeom>
          <a:noFill/>
        </p:spPr>
        <p:txBody>
          <a:bodyPr wrap="none" rtlCol="0">
            <a:spAutoFit/>
          </a:bodyPr>
          <a:lstStyle/>
          <a:p>
            <a:r>
              <a:rPr lang="nl-BE" dirty="0"/>
              <a:t>S</a:t>
            </a:r>
            <a:r>
              <a:rPr lang="nl-BE" dirty="0" smtClean="0"/>
              <a:t>chools</a:t>
            </a:r>
            <a:endParaRPr lang="nl-BE" dirty="0"/>
          </a:p>
        </p:txBody>
      </p:sp>
      <p:sp>
        <p:nvSpPr>
          <p:cNvPr id="12" name="TextBox 11"/>
          <p:cNvSpPr txBox="1"/>
          <p:nvPr/>
        </p:nvSpPr>
        <p:spPr>
          <a:xfrm>
            <a:off x="1326307" y="3502967"/>
            <a:ext cx="1309786" cy="461665"/>
          </a:xfrm>
          <a:prstGeom prst="rect">
            <a:avLst/>
          </a:prstGeom>
          <a:solidFill>
            <a:schemeClr val="accent1"/>
          </a:solidFill>
        </p:spPr>
        <p:txBody>
          <a:bodyPr wrap="square" rtlCol="0">
            <a:spAutoFit/>
          </a:bodyPr>
          <a:lstStyle/>
          <a:p>
            <a:r>
              <a:rPr lang="nl-BE" sz="2400" b="1" dirty="0" err="1" smtClean="0">
                <a:solidFill>
                  <a:schemeClr val="bg1"/>
                </a:solidFill>
              </a:rPr>
              <a:t>GP’s</a:t>
            </a:r>
            <a:endParaRPr lang="nl-BE" sz="2400" b="1" dirty="0">
              <a:solidFill>
                <a:schemeClr val="bg1"/>
              </a:solidFill>
            </a:endParaRPr>
          </a:p>
        </p:txBody>
      </p:sp>
      <p:sp>
        <p:nvSpPr>
          <p:cNvPr id="13" name="TextBox 12"/>
          <p:cNvSpPr txBox="1"/>
          <p:nvPr/>
        </p:nvSpPr>
        <p:spPr>
          <a:xfrm>
            <a:off x="4478632" y="3360003"/>
            <a:ext cx="1769768" cy="461665"/>
          </a:xfrm>
          <a:prstGeom prst="rect">
            <a:avLst/>
          </a:prstGeom>
          <a:solidFill>
            <a:schemeClr val="accent1"/>
          </a:solidFill>
        </p:spPr>
        <p:txBody>
          <a:bodyPr wrap="square" rtlCol="0">
            <a:spAutoFit/>
          </a:bodyPr>
          <a:lstStyle/>
          <a:p>
            <a:r>
              <a:rPr lang="nl-BE" sz="2400" b="1" dirty="0" smtClean="0">
                <a:solidFill>
                  <a:schemeClr val="bg1"/>
                </a:solidFill>
              </a:rPr>
              <a:t>Ambulances</a:t>
            </a:r>
            <a:endParaRPr lang="nl-BE" sz="2400" b="1" dirty="0">
              <a:solidFill>
                <a:schemeClr val="bg1"/>
              </a:solidFill>
            </a:endParaRPr>
          </a:p>
        </p:txBody>
      </p:sp>
      <p:sp>
        <p:nvSpPr>
          <p:cNvPr id="14" name="TextBox 13"/>
          <p:cNvSpPr txBox="1"/>
          <p:nvPr/>
        </p:nvSpPr>
        <p:spPr>
          <a:xfrm>
            <a:off x="6934200" y="2720686"/>
            <a:ext cx="184731" cy="369332"/>
          </a:xfrm>
          <a:prstGeom prst="rect">
            <a:avLst/>
          </a:prstGeom>
          <a:noFill/>
        </p:spPr>
        <p:txBody>
          <a:bodyPr wrap="none" rtlCol="0">
            <a:spAutoFit/>
          </a:bodyPr>
          <a:lstStyle/>
          <a:p>
            <a:endParaRPr lang="nl-BE" dirty="0"/>
          </a:p>
        </p:txBody>
      </p:sp>
      <p:sp>
        <p:nvSpPr>
          <p:cNvPr id="15" name="TextBox 14"/>
          <p:cNvSpPr txBox="1"/>
          <p:nvPr/>
        </p:nvSpPr>
        <p:spPr>
          <a:xfrm>
            <a:off x="6584123" y="2720686"/>
            <a:ext cx="884884" cy="461665"/>
          </a:xfrm>
          <a:prstGeom prst="rect">
            <a:avLst/>
          </a:prstGeom>
          <a:solidFill>
            <a:schemeClr val="accent1"/>
          </a:solidFill>
        </p:spPr>
        <p:txBody>
          <a:bodyPr wrap="square" rtlCol="0">
            <a:spAutoFit/>
          </a:bodyPr>
          <a:lstStyle/>
          <a:p>
            <a:r>
              <a:rPr lang="nl-BE" sz="2400" b="1" dirty="0" err="1" smtClean="0">
                <a:solidFill>
                  <a:schemeClr val="bg1"/>
                </a:solidFill>
              </a:rPr>
              <a:t>Army</a:t>
            </a:r>
            <a:endParaRPr lang="nl-BE" sz="2400" b="1" dirty="0">
              <a:solidFill>
                <a:schemeClr val="bg1"/>
              </a:solidFill>
            </a:endParaRPr>
          </a:p>
        </p:txBody>
      </p:sp>
      <p:sp>
        <p:nvSpPr>
          <p:cNvPr id="16" name="TextBox 15"/>
          <p:cNvSpPr txBox="1"/>
          <p:nvPr/>
        </p:nvSpPr>
        <p:spPr>
          <a:xfrm>
            <a:off x="7118931" y="3964632"/>
            <a:ext cx="633507" cy="369332"/>
          </a:xfrm>
          <a:prstGeom prst="rect">
            <a:avLst/>
          </a:prstGeom>
          <a:noFill/>
        </p:spPr>
        <p:txBody>
          <a:bodyPr wrap="none" rtlCol="0">
            <a:spAutoFit/>
          </a:bodyPr>
          <a:lstStyle/>
          <a:p>
            <a:r>
              <a:rPr lang="nl-BE" b="1" dirty="0" err="1" smtClean="0">
                <a:solidFill>
                  <a:srgbClr val="FF0000"/>
                </a:solidFill>
              </a:rPr>
              <a:t>beds</a:t>
            </a:r>
            <a:endParaRPr lang="nl-BE" b="1" dirty="0">
              <a:solidFill>
                <a:srgbClr val="FF0000"/>
              </a:solidFill>
            </a:endParaRPr>
          </a:p>
        </p:txBody>
      </p:sp>
      <p:sp>
        <p:nvSpPr>
          <p:cNvPr id="17" name="TextBox 16"/>
          <p:cNvSpPr txBox="1"/>
          <p:nvPr/>
        </p:nvSpPr>
        <p:spPr>
          <a:xfrm>
            <a:off x="7924806" y="4724400"/>
            <a:ext cx="707245" cy="369332"/>
          </a:xfrm>
          <a:prstGeom prst="rect">
            <a:avLst/>
          </a:prstGeom>
          <a:noFill/>
        </p:spPr>
        <p:txBody>
          <a:bodyPr wrap="none" rtlCol="0">
            <a:spAutoFit/>
          </a:bodyPr>
          <a:lstStyle/>
          <a:p>
            <a:r>
              <a:rPr lang="nl-BE" b="1" dirty="0" smtClean="0">
                <a:solidFill>
                  <a:srgbClr val="FF0000"/>
                </a:solidFill>
              </a:rPr>
              <a:t>drugs</a:t>
            </a:r>
            <a:endParaRPr lang="nl-BE" b="1" dirty="0">
              <a:solidFill>
                <a:srgbClr val="FF0000"/>
              </a:solidFill>
            </a:endParaRPr>
          </a:p>
        </p:txBody>
      </p:sp>
      <p:sp>
        <p:nvSpPr>
          <p:cNvPr id="18" name="TextBox 17"/>
          <p:cNvSpPr txBox="1"/>
          <p:nvPr/>
        </p:nvSpPr>
        <p:spPr>
          <a:xfrm>
            <a:off x="7204988" y="5564967"/>
            <a:ext cx="568232" cy="369332"/>
          </a:xfrm>
          <a:prstGeom prst="rect">
            <a:avLst/>
          </a:prstGeom>
          <a:noFill/>
        </p:spPr>
        <p:txBody>
          <a:bodyPr wrap="none" rtlCol="0">
            <a:spAutoFit/>
          </a:bodyPr>
          <a:lstStyle/>
          <a:p>
            <a:r>
              <a:rPr lang="nl-BE" b="1" dirty="0" smtClean="0">
                <a:solidFill>
                  <a:srgbClr val="FF0000"/>
                </a:solidFill>
              </a:rPr>
              <a:t>labs</a:t>
            </a:r>
            <a:endParaRPr lang="nl-BE" b="1" dirty="0">
              <a:solidFill>
                <a:srgbClr val="FF0000"/>
              </a:solidFill>
            </a:endParaRPr>
          </a:p>
        </p:txBody>
      </p:sp>
      <p:sp>
        <p:nvSpPr>
          <p:cNvPr id="19" name="TextBox 18"/>
          <p:cNvSpPr txBox="1"/>
          <p:nvPr/>
        </p:nvSpPr>
        <p:spPr>
          <a:xfrm>
            <a:off x="6584122" y="6232451"/>
            <a:ext cx="1874078" cy="369332"/>
          </a:xfrm>
          <a:prstGeom prst="rect">
            <a:avLst/>
          </a:prstGeom>
          <a:noFill/>
        </p:spPr>
        <p:txBody>
          <a:bodyPr wrap="square" rtlCol="0">
            <a:spAutoFit/>
          </a:bodyPr>
          <a:lstStyle/>
          <a:p>
            <a:r>
              <a:rPr lang="nl-BE" dirty="0" err="1" smtClean="0"/>
              <a:t>Funerary</a:t>
            </a:r>
            <a:r>
              <a:rPr lang="nl-BE" dirty="0" smtClean="0"/>
              <a:t> services</a:t>
            </a:r>
            <a:endParaRPr lang="nl-BE" dirty="0"/>
          </a:p>
        </p:txBody>
      </p:sp>
      <p:sp>
        <p:nvSpPr>
          <p:cNvPr id="20" name="TextBox 19"/>
          <p:cNvSpPr txBox="1"/>
          <p:nvPr/>
        </p:nvSpPr>
        <p:spPr>
          <a:xfrm>
            <a:off x="4423215" y="272534"/>
            <a:ext cx="4573368" cy="523220"/>
          </a:xfrm>
          <a:prstGeom prst="rect">
            <a:avLst/>
          </a:prstGeom>
          <a:noFill/>
        </p:spPr>
        <p:txBody>
          <a:bodyPr wrap="none" rtlCol="0">
            <a:spAutoFit/>
          </a:bodyPr>
          <a:lstStyle/>
          <a:p>
            <a:r>
              <a:rPr lang="nl-BE" sz="2800" b="1" dirty="0" smtClean="0"/>
              <a:t>PRIORITY FIELD FOR ACTIONS</a:t>
            </a:r>
            <a:endParaRPr lang="nl-BE" sz="2800" b="1" dirty="0"/>
          </a:p>
        </p:txBody>
      </p:sp>
    </p:spTree>
    <p:extLst>
      <p:ext uri="{BB962C8B-B14F-4D97-AF65-F5344CB8AC3E}">
        <p14:creationId xmlns:p14="http://schemas.microsoft.com/office/powerpoint/2010/main" val="1603122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0782"/>
            <a:ext cx="8229600" cy="1143000"/>
          </a:xfrm>
        </p:spPr>
        <p:txBody>
          <a:bodyPr>
            <a:normAutofit/>
          </a:bodyPr>
          <a:lstStyle/>
          <a:p>
            <a:pPr>
              <a:defRPr/>
            </a:pPr>
            <a:r>
              <a:rPr lang="fr-BE" b="1" dirty="0" err="1" smtClean="0"/>
              <a:t>Partners</a:t>
            </a:r>
            <a:r>
              <a:rPr lang="fr-BE" b="1" dirty="0" smtClean="0"/>
              <a:t> &amp; interactions	</a:t>
            </a:r>
            <a:endParaRPr lang="fr-BE" b="1" dirty="0"/>
          </a:p>
        </p:txBody>
      </p:sp>
      <p:sp>
        <p:nvSpPr>
          <p:cNvPr id="5" name="Tijdelijke aanduiding voor inhoud 4"/>
          <p:cNvSpPr>
            <a:spLocks noGrp="1"/>
          </p:cNvSpPr>
          <p:nvPr>
            <p:ph sz="half" idx="1"/>
          </p:nvPr>
        </p:nvSpPr>
        <p:spPr>
          <a:xfrm>
            <a:off x="152400" y="1036637"/>
            <a:ext cx="4724400" cy="4525963"/>
          </a:xfrm>
        </p:spPr>
        <p:txBody>
          <a:bodyPr>
            <a:noAutofit/>
          </a:bodyPr>
          <a:lstStyle/>
          <a:p>
            <a:pPr>
              <a:defRPr/>
            </a:pPr>
            <a:r>
              <a:rPr lang="fr-BE" altLang="nl-BE" sz="2400" dirty="0" err="1" smtClean="0">
                <a:ea typeface="ＭＳ Ｐゴシック" pitchFamily="34" charset="-128"/>
              </a:rPr>
              <a:t>Health</a:t>
            </a:r>
            <a:r>
              <a:rPr lang="fr-BE" altLang="nl-BE" sz="2400" dirty="0" smtClean="0">
                <a:ea typeface="ＭＳ Ｐゴシック" pitchFamily="34" charset="-128"/>
              </a:rPr>
              <a:t> </a:t>
            </a:r>
            <a:r>
              <a:rPr lang="fr-BE" altLang="nl-BE" sz="2400" dirty="0" err="1">
                <a:ea typeface="ＭＳ Ｐゴシック" pitchFamily="34" charset="-128"/>
              </a:rPr>
              <a:t>authorities</a:t>
            </a:r>
            <a:endParaRPr lang="fr-BE" altLang="nl-BE" sz="2400" dirty="0">
              <a:ea typeface="ＭＳ Ｐゴシック" pitchFamily="34" charset="-128"/>
            </a:endParaRPr>
          </a:p>
          <a:p>
            <a:pPr lvl="1">
              <a:defRPr/>
            </a:pPr>
            <a:r>
              <a:rPr lang="fr-BE" altLang="nl-BE" sz="2000" dirty="0" err="1" smtClean="0">
                <a:ea typeface="ＭＳ Ｐゴシック" pitchFamily="34" charset="-128"/>
              </a:rPr>
              <a:t>Federal</a:t>
            </a:r>
            <a:r>
              <a:rPr lang="fr-BE" altLang="nl-BE" sz="2000" dirty="0" smtClean="0">
                <a:ea typeface="ＭＳ Ｐゴシック" pitchFamily="34" charset="-128"/>
              </a:rPr>
              <a:t> and </a:t>
            </a:r>
            <a:r>
              <a:rPr lang="fr-BE" altLang="nl-BE" sz="2000" dirty="0" err="1" smtClean="0">
                <a:ea typeface="ＭＳ Ｐゴシック" pitchFamily="34" charset="-128"/>
              </a:rPr>
              <a:t>regional</a:t>
            </a:r>
            <a:r>
              <a:rPr lang="fr-BE" altLang="nl-BE" sz="2000" dirty="0" smtClean="0">
                <a:ea typeface="ＭＳ Ｐゴシック" pitchFamily="34" charset="-128"/>
              </a:rPr>
              <a:t> </a:t>
            </a:r>
            <a:endParaRPr lang="fr-BE" altLang="nl-BE" sz="2000" dirty="0">
              <a:ea typeface="ＭＳ Ｐゴシック" pitchFamily="34" charset="-128"/>
            </a:endParaRPr>
          </a:p>
          <a:p>
            <a:pPr>
              <a:defRPr/>
            </a:pPr>
            <a:r>
              <a:rPr lang="fr-BE" altLang="nl-BE" sz="2400" dirty="0" smtClean="0">
                <a:ea typeface="ＭＳ Ｐゴシック" pitchFamily="34" charset="-128"/>
              </a:rPr>
              <a:t>Scientific institutes</a:t>
            </a:r>
          </a:p>
          <a:p>
            <a:pPr lvl="1">
              <a:defRPr/>
            </a:pPr>
            <a:r>
              <a:rPr lang="fr-BE" altLang="nl-BE" sz="2000" dirty="0" smtClean="0">
                <a:ea typeface="ＭＳ Ｐゴシック" pitchFamily="34" charset="-128"/>
              </a:rPr>
              <a:t>Institute of Tropical </a:t>
            </a:r>
            <a:r>
              <a:rPr lang="fr-BE" altLang="nl-BE" sz="2000" dirty="0" err="1" smtClean="0">
                <a:ea typeface="ＭＳ Ｐゴシック" pitchFamily="34" charset="-128"/>
              </a:rPr>
              <a:t>Medicine</a:t>
            </a:r>
            <a:r>
              <a:rPr lang="fr-BE" altLang="nl-BE" sz="2000" dirty="0" smtClean="0">
                <a:ea typeface="ＭＳ Ｐゴシック" pitchFamily="34" charset="-128"/>
              </a:rPr>
              <a:t> (ITG/IMT)</a:t>
            </a:r>
          </a:p>
          <a:p>
            <a:pPr lvl="1">
              <a:defRPr/>
            </a:pPr>
            <a:r>
              <a:rPr lang="fr-BE" altLang="nl-BE" sz="2000" dirty="0" smtClean="0">
                <a:ea typeface="ＭＳ Ｐゴシック" pitchFamily="34" charset="-128"/>
              </a:rPr>
              <a:t>Institute of Public </a:t>
            </a:r>
            <a:r>
              <a:rPr lang="fr-BE" altLang="nl-BE" sz="2000" dirty="0" err="1" smtClean="0">
                <a:ea typeface="ＭＳ Ｐゴシック" pitchFamily="34" charset="-128"/>
              </a:rPr>
              <a:t>Health</a:t>
            </a:r>
            <a:r>
              <a:rPr lang="fr-BE" altLang="nl-BE" sz="2000" dirty="0" smtClean="0">
                <a:ea typeface="ＭＳ Ｐゴシック" pitchFamily="34" charset="-128"/>
              </a:rPr>
              <a:t> (WIV/ISP)</a:t>
            </a:r>
          </a:p>
          <a:p>
            <a:pPr>
              <a:defRPr/>
            </a:pPr>
            <a:r>
              <a:rPr lang="fr-BE" altLang="nl-BE" sz="2400" dirty="0" err="1" smtClean="0">
                <a:ea typeface="ＭＳ Ｐゴシック" pitchFamily="34" charset="-128"/>
              </a:rPr>
              <a:t>Hospitals</a:t>
            </a:r>
            <a:endParaRPr lang="fr-BE" altLang="nl-BE" sz="2400" dirty="0" smtClean="0">
              <a:ea typeface="ＭＳ Ｐゴシック" pitchFamily="34" charset="-128"/>
            </a:endParaRPr>
          </a:p>
          <a:p>
            <a:pPr lvl="1">
              <a:defRPr/>
            </a:pPr>
            <a:r>
              <a:rPr lang="fr-BE" altLang="nl-BE" sz="2000" dirty="0" err="1" smtClean="0">
                <a:ea typeface="ＭＳ Ｐゴシック" pitchFamily="34" charset="-128"/>
              </a:rPr>
              <a:t>University</a:t>
            </a:r>
            <a:r>
              <a:rPr lang="fr-BE" altLang="nl-BE" sz="2000" dirty="0" smtClean="0">
                <a:ea typeface="ＭＳ Ｐゴシック" pitchFamily="34" charset="-128"/>
              </a:rPr>
              <a:t> </a:t>
            </a:r>
            <a:r>
              <a:rPr lang="fr-BE" altLang="nl-BE" sz="2000" dirty="0" err="1" smtClean="0">
                <a:ea typeface="ＭＳ Ｐゴシック" pitchFamily="34" charset="-128"/>
              </a:rPr>
              <a:t>hospitals</a:t>
            </a:r>
            <a:endParaRPr lang="fr-BE" altLang="nl-BE" sz="2000" dirty="0" smtClean="0">
              <a:ea typeface="ＭＳ Ｐゴシック" pitchFamily="34" charset="-128"/>
            </a:endParaRPr>
          </a:p>
          <a:p>
            <a:pPr lvl="1">
              <a:defRPr/>
            </a:pPr>
            <a:r>
              <a:rPr lang="fr-BE" altLang="nl-BE" sz="1800" dirty="0" err="1" smtClean="0">
                <a:ea typeface="ＭＳ Ｐゴシック" pitchFamily="34" charset="-128"/>
              </a:rPr>
              <a:t>Regional</a:t>
            </a:r>
            <a:r>
              <a:rPr lang="fr-BE" altLang="nl-BE" sz="1800" dirty="0" smtClean="0">
                <a:ea typeface="ＭＳ Ｐゴシック" pitchFamily="34" charset="-128"/>
              </a:rPr>
              <a:t> ( non-</a:t>
            </a:r>
            <a:r>
              <a:rPr lang="fr-BE" altLang="nl-BE" sz="1800" dirty="0" err="1" smtClean="0">
                <a:ea typeface="ＭＳ Ｐゴシック" pitchFamily="34" charset="-128"/>
              </a:rPr>
              <a:t>university</a:t>
            </a:r>
            <a:r>
              <a:rPr lang="fr-BE" altLang="nl-BE" sz="1800" dirty="0" smtClean="0">
                <a:ea typeface="ＭＳ Ｐゴシック" pitchFamily="34" charset="-128"/>
              </a:rPr>
              <a:t>) </a:t>
            </a:r>
            <a:r>
              <a:rPr lang="fr-BE" altLang="nl-BE" sz="1800" dirty="0" err="1" smtClean="0">
                <a:ea typeface="ＭＳ Ｐゴシック" pitchFamily="34" charset="-128"/>
              </a:rPr>
              <a:t>hospitals</a:t>
            </a:r>
            <a:endParaRPr lang="fr-BE" altLang="nl-BE" sz="1800" dirty="0" smtClean="0">
              <a:ea typeface="ＭＳ Ｐゴシック" pitchFamily="34" charset="-128"/>
            </a:endParaRPr>
          </a:p>
          <a:p>
            <a:pPr>
              <a:defRPr/>
            </a:pPr>
            <a:r>
              <a:rPr lang="fr-BE" altLang="nl-BE" sz="2400" dirty="0" smtClean="0">
                <a:ea typeface="ＭＳ Ｐゴシック" pitchFamily="34" charset="-128"/>
              </a:rPr>
              <a:t>Expert </a:t>
            </a:r>
            <a:r>
              <a:rPr lang="fr-BE" altLang="nl-BE" sz="2400" dirty="0">
                <a:ea typeface="ＭＳ Ｐゴシック" pitchFamily="34" charset="-128"/>
              </a:rPr>
              <a:t>and </a:t>
            </a:r>
            <a:r>
              <a:rPr lang="fr-BE" altLang="nl-BE" sz="2400" dirty="0" err="1">
                <a:ea typeface="ＭＳ Ｐゴシック" pitchFamily="34" charset="-128"/>
              </a:rPr>
              <a:t>scientific</a:t>
            </a:r>
            <a:r>
              <a:rPr lang="fr-BE" altLang="nl-BE" sz="2400" dirty="0">
                <a:ea typeface="ＭＳ Ｐゴシック" pitchFamily="34" charset="-128"/>
              </a:rPr>
              <a:t> bodies</a:t>
            </a:r>
          </a:p>
          <a:p>
            <a:pPr lvl="1">
              <a:defRPr/>
            </a:pPr>
            <a:r>
              <a:rPr lang="fr-BE" altLang="nl-BE" sz="2000" dirty="0">
                <a:ea typeface="ＭＳ Ｐゴシック" pitchFamily="34" charset="-128"/>
              </a:rPr>
              <a:t>Superior </a:t>
            </a:r>
            <a:r>
              <a:rPr lang="fr-BE" altLang="nl-BE" sz="2000" dirty="0" err="1">
                <a:ea typeface="ＭＳ Ｐゴシック" pitchFamily="34" charset="-128"/>
              </a:rPr>
              <a:t>Health</a:t>
            </a:r>
            <a:r>
              <a:rPr lang="fr-BE" altLang="nl-BE" sz="2000" dirty="0">
                <a:ea typeface="ＭＳ Ｐゴシック" pitchFamily="34" charset="-128"/>
              </a:rPr>
              <a:t> Council (HGR/CSS)</a:t>
            </a:r>
          </a:p>
          <a:p>
            <a:pPr lvl="1">
              <a:defRPr/>
            </a:pPr>
            <a:r>
              <a:rPr lang="fr-BE" altLang="nl-BE" sz="2000" dirty="0">
                <a:ea typeface="ＭＳ Ｐゴシック" pitchFamily="34" charset="-128"/>
              </a:rPr>
              <a:t>GP associations (</a:t>
            </a:r>
            <a:r>
              <a:rPr lang="fr-BE" altLang="nl-BE" sz="2000" dirty="0" err="1">
                <a:ea typeface="ＭＳ Ｐゴシック" pitchFamily="34" charset="-128"/>
              </a:rPr>
              <a:t>Domus</a:t>
            </a:r>
            <a:r>
              <a:rPr lang="fr-BE" altLang="nl-BE" sz="2000" dirty="0">
                <a:ea typeface="ＭＳ Ｐゴシック" pitchFamily="34" charset="-128"/>
              </a:rPr>
              <a:t> </a:t>
            </a:r>
            <a:r>
              <a:rPr lang="fr-BE" altLang="nl-BE" sz="2000" dirty="0" err="1">
                <a:ea typeface="ＭＳ Ｐゴシック" pitchFamily="34" charset="-128"/>
              </a:rPr>
              <a:t>Medica</a:t>
            </a:r>
            <a:r>
              <a:rPr lang="fr-BE" altLang="nl-BE" sz="2000" dirty="0">
                <a:ea typeface="ＭＳ Ｐゴシック" pitchFamily="34" charset="-128"/>
              </a:rPr>
              <a:t>, SSMG)</a:t>
            </a:r>
          </a:p>
          <a:p>
            <a:pPr lvl="1">
              <a:defRPr/>
            </a:pPr>
            <a:r>
              <a:rPr lang="fr-BE" altLang="nl-BE" sz="2000" dirty="0">
                <a:ea typeface="ＭＳ Ｐゴシック" pitchFamily="34" charset="-128"/>
              </a:rPr>
              <a:t>(Para)</a:t>
            </a:r>
            <a:r>
              <a:rPr lang="fr-BE" altLang="nl-BE" sz="2000" dirty="0" err="1">
                <a:ea typeface="ＭＳ Ｐゴシック" pitchFamily="34" charset="-128"/>
              </a:rPr>
              <a:t>medical</a:t>
            </a:r>
            <a:r>
              <a:rPr lang="fr-BE" altLang="nl-BE" sz="2000" dirty="0">
                <a:ea typeface="ＭＳ Ｐゴシック" pitchFamily="34" charset="-128"/>
              </a:rPr>
              <a:t> </a:t>
            </a:r>
            <a:r>
              <a:rPr lang="fr-BE" altLang="nl-BE" sz="2000" dirty="0" err="1">
                <a:ea typeface="ＭＳ Ｐゴシック" pitchFamily="34" charset="-128"/>
              </a:rPr>
              <a:t>professional</a:t>
            </a:r>
            <a:r>
              <a:rPr lang="fr-BE" altLang="nl-BE" sz="2000" dirty="0">
                <a:ea typeface="ＭＳ Ｐゴシック" pitchFamily="34" charset="-128"/>
              </a:rPr>
              <a:t> organisations </a:t>
            </a:r>
          </a:p>
          <a:p>
            <a:pPr lvl="1">
              <a:defRPr/>
            </a:pPr>
            <a:endParaRPr lang="fr-BE" altLang="nl-BE" sz="2000" dirty="0" smtClean="0">
              <a:ea typeface="ＭＳ Ｐゴシック" pitchFamily="34" charset="-128"/>
            </a:endParaRPr>
          </a:p>
          <a:p>
            <a:pPr>
              <a:defRPr/>
            </a:pPr>
            <a:endParaRPr lang="fr-BE" altLang="nl-BE" sz="2400" dirty="0" smtClean="0">
              <a:ea typeface="ＭＳ Ｐゴシック" pitchFamily="34" charset="-128"/>
            </a:endParaRPr>
          </a:p>
          <a:p>
            <a:pPr>
              <a:defRPr/>
            </a:pPr>
            <a:endParaRPr lang="fr-BE" altLang="nl-BE" sz="2400" dirty="0" smtClean="0">
              <a:ea typeface="ＭＳ Ｐゴシック" pitchFamily="34" charset="-128"/>
            </a:endParaRPr>
          </a:p>
        </p:txBody>
      </p:sp>
      <p:sp>
        <p:nvSpPr>
          <p:cNvPr id="3" name="Content Placeholder 2"/>
          <p:cNvSpPr>
            <a:spLocks noGrp="1"/>
          </p:cNvSpPr>
          <p:nvPr>
            <p:ph sz="half" idx="2"/>
          </p:nvPr>
        </p:nvSpPr>
        <p:spPr>
          <a:xfrm>
            <a:off x="4953000" y="1066800"/>
            <a:ext cx="4038600" cy="5486400"/>
          </a:xfrm>
        </p:spPr>
        <p:txBody>
          <a:bodyPr>
            <a:normAutofit fontScale="92500" lnSpcReduction="10000"/>
          </a:bodyPr>
          <a:lstStyle/>
          <a:p>
            <a:pPr>
              <a:defRPr/>
            </a:pPr>
            <a:r>
              <a:rPr lang="fr-BE" altLang="nl-BE" sz="2400" dirty="0" err="1" smtClean="0">
                <a:ea typeface="ＭＳ Ｐゴシック" pitchFamily="34" charset="-128"/>
              </a:rPr>
              <a:t>NGO’s</a:t>
            </a:r>
            <a:endParaRPr lang="fr-BE" altLang="nl-BE" sz="2400" dirty="0">
              <a:ea typeface="ＭＳ Ｐゴシック" pitchFamily="34" charset="-128"/>
            </a:endParaRPr>
          </a:p>
          <a:p>
            <a:pPr lvl="1">
              <a:defRPr/>
            </a:pPr>
            <a:r>
              <a:rPr lang="fr-BE" altLang="nl-BE" sz="2000" dirty="0">
                <a:ea typeface="ＭＳ Ｐゴシック" pitchFamily="34" charset="-128"/>
              </a:rPr>
              <a:t>Médecins sans Frontières (MSF, </a:t>
            </a:r>
            <a:r>
              <a:rPr lang="fr-BE" altLang="nl-BE" sz="2000" dirty="0" err="1">
                <a:ea typeface="ＭＳ Ｐゴシック" pitchFamily="34" charset="-128"/>
              </a:rPr>
              <a:t>AzG</a:t>
            </a:r>
            <a:r>
              <a:rPr lang="fr-BE" altLang="nl-BE" sz="2000" dirty="0">
                <a:ea typeface="ＭＳ Ｐゴシック" pitchFamily="34" charset="-128"/>
              </a:rPr>
              <a:t>)</a:t>
            </a:r>
          </a:p>
          <a:p>
            <a:pPr>
              <a:defRPr/>
            </a:pPr>
            <a:r>
              <a:rPr lang="fr-BE" altLang="nl-BE" sz="2400" dirty="0" err="1">
                <a:ea typeface="ＭＳ Ｐゴシック" pitchFamily="34" charset="-128"/>
              </a:rPr>
              <a:t>Other</a:t>
            </a:r>
            <a:r>
              <a:rPr lang="fr-BE" altLang="nl-BE" sz="2400" dirty="0">
                <a:ea typeface="ＭＳ Ｐゴシック" pitchFamily="34" charset="-128"/>
              </a:rPr>
              <a:t> </a:t>
            </a:r>
            <a:r>
              <a:rPr lang="fr-BE" altLang="nl-BE" sz="2400" dirty="0" err="1" smtClean="0">
                <a:ea typeface="ＭＳ Ｐゴシック" pitchFamily="34" charset="-128"/>
              </a:rPr>
              <a:t>governmental</a:t>
            </a:r>
            <a:r>
              <a:rPr lang="fr-BE" altLang="nl-BE" sz="2400" dirty="0" smtClean="0">
                <a:ea typeface="ＭＳ Ｐゴシック" pitchFamily="34" charset="-128"/>
              </a:rPr>
              <a:t> services</a:t>
            </a:r>
            <a:endParaRPr lang="fr-BE" altLang="nl-BE" sz="2400" dirty="0">
              <a:ea typeface="ＭＳ Ｐゴシック" pitchFamily="34" charset="-128"/>
            </a:endParaRPr>
          </a:p>
          <a:p>
            <a:pPr lvl="1">
              <a:defRPr/>
            </a:pPr>
            <a:r>
              <a:rPr lang="fr-BE" altLang="nl-BE" sz="2000" dirty="0" smtClean="0">
                <a:ea typeface="ＭＳ Ｐゴシック" pitchFamily="34" charset="-128"/>
              </a:rPr>
              <a:t>FAGG</a:t>
            </a:r>
          </a:p>
          <a:p>
            <a:pPr lvl="1">
              <a:defRPr/>
            </a:pPr>
            <a:r>
              <a:rPr lang="fr-BE" altLang="nl-BE" sz="2000" dirty="0" err="1" smtClean="0">
                <a:ea typeface="ＭＳ Ｐゴシック" pitchFamily="34" charset="-128"/>
              </a:rPr>
              <a:t>Army</a:t>
            </a:r>
            <a:endParaRPr lang="fr-BE" altLang="nl-BE" sz="2000" dirty="0" smtClean="0">
              <a:ea typeface="ＭＳ Ｐゴシック" pitchFamily="34" charset="-128"/>
            </a:endParaRPr>
          </a:p>
          <a:p>
            <a:pPr lvl="1">
              <a:defRPr/>
            </a:pPr>
            <a:r>
              <a:rPr lang="fr-BE" altLang="nl-BE" sz="2000" dirty="0" err="1" smtClean="0">
                <a:ea typeface="ＭＳ Ｐゴシック" pitchFamily="34" charset="-128"/>
              </a:rPr>
              <a:t>BiZa</a:t>
            </a:r>
            <a:r>
              <a:rPr lang="fr-BE" altLang="nl-BE" sz="2000" dirty="0" smtClean="0">
                <a:ea typeface="ＭＳ Ｐゴシック" pitchFamily="34" charset="-128"/>
              </a:rPr>
              <a:t>/CGCCR/Civil protection</a:t>
            </a:r>
            <a:endParaRPr lang="fr-BE" altLang="nl-BE" sz="2000" dirty="0">
              <a:ea typeface="ＭＳ Ｐゴシック" pitchFamily="34" charset="-128"/>
            </a:endParaRPr>
          </a:p>
          <a:p>
            <a:pPr lvl="1">
              <a:defRPr/>
            </a:pPr>
            <a:r>
              <a:rPr lang="fr-BE" altLang="nl-BE" sz="2000" dirty="0" err="1" smtClean="0">
                <a:ea typeface="ＭＳ Ｐゴシック" pitchFamily="34" charset="-128"/>
              </a:rPr>
              <a:t>Fedasil</a:t>
            </a:r>
            <a:r>
              <a:rPr lang="fr-BE" altLang="nl-BE" sz="2000" dirty="0" smtClean="0">
                <a:ea typeface="ＭＳ Ｐゴシック" pitchFamily="34" charset="-128"/>
              </a:rPr>
              <a:t>/DVZ</a:t>
            </a:r>
          </a:p>
          <a:p>
            <a:pPr lvl="1">
              <a:defRPr/>
            </a:pPr>
            <a:r>
              <a:rPr lang="fr-BE" altLang="nl-BE" sz="2000" dirty="0" smtClean="0">
                <a:ea typeface="ＭＳ Ｐゴシック" pitchFamily="34" charset="-128"/>
              </a:rPr>
              <a:t>Customs</a:t>
            </a:r>
          </a:p>
          <a:p>
            <a:pPr lvl="1">
              <a:defRPr/>
            </a:pPr>
            <a:r>
              <a:rPr lang="fr-BE" altLang="nl-BE" sz="2000" dirty="0">
                <a:ea typeface="ＭＳ Ｐゴシック" pitchFamily="34" charset="-128"/>
              </a:rPr>
              <a:t>P</a:t>
            </a:r>
            <a:r>
              <a:rPr lang="fr-BE" altLang="nl-BE" sz="2000" dirty="0" smtClean="0">
                <a:ea typeface="ＭＳ Ｐゴシック" pitchFamily="34" charset="-128"/>
              </a:rPr>
              <a:t>olice</a:t>
            </a:r>
            <a:endParaRPr lang="fr-BE" altLang="nl-BE" sz="2000" dirty="0">
              <a:ea typeface="ＭＳ Ｐゴシック" pitchFamily="34" charset="-128"/>
            </a:endParaRPr>
          </a:p>
          <a:p>
            <a:pPr>
              <a:defRPr/>
            </a:pPr>
            <a:r>
              <a:rPr lang="fr-BE" altLang="nl-BE" sz="2400" dirty="0" err="1" smtClean="0">
                <a:ea typeface="ＭＳ Ｐゴシック" pitchFamily="34" charset="-128"/>
              </a:rPr>
              <a:t>Private</a:t>
            </a:r>
            <a:r>
              <a:rPr lang="fr-BE" altLang="nl-BE" sz="2400" dirty="0" smtClean="0">
                <a:ea typeface="ＭＳ Ｐゴシック" pitchFamily="34" charset="-128"/>
              </a:rPr>
              <a:t> </a:t>
            </a:r>
            <a:r>
              <a:rPr lang="fr-BE" altLang="nl-BE" sz="2400" dirty="0" err="1" smtClean="0">
                <a:ea typeface="ＭＳ Ｐゴシック" pitchFamily="34" charset="-128"/>
              </a:rPr>
              <a:t>partners</a:t>
            </a:r>
            <a:endParaRPr lang="fr-BE" altLang="nl-BE" sz="2400" dirty="0" smtClean="0">
              <a:ea typeface="ＭＳ Ｐゴシック" pitchFamily="34" charset="-128"/>
            </a:endParaRPr>
          </a:p>
          <a:p>
            <a:pPr lvl="1">
              <a:defRPr/>
            </a:pPr>
            <a:r>
              <a:rPr lang="fr-BE" altLang="nl-BE" sz="2000" dirty="0" smtClean="0">
                <a:ea typeface="ＭＳ Ｐゴシック" pitchFamily="34" charset="-128"/>
              </a:rPr>
              <a:t>Brussels Airlines</a:t>
            </a:r>
          </a:p>
          <a:p>
            <a:pPr lvl="1">
              <a:defRPr/>
            </a:pPr>
            <a:r>
              <a:rPr lang="fr-BE" altLang="nl-BE" sz="2000" dirty="0" smtClean="0">
                <a:ea typeface="ＭＳ Ｐゴシック" pitchFamily="34" charset="-128"/>
              </a:rPr>
              <a:t>Brussels Airport</a:t>
            </a:r>
          </a:p>
          <a:p>
            <a:pPr lvl="1">
              <a:defRPr/>
            </a:pPr>
            <a:r>
              <a:rPr lang="fr-BE" altLang="nl-BE" sz="2000" dirty="0" smtClean="0">
                <a:ea typeface="ＭＳ Ｐゴシック" pitchFamily="34" charset="-128"/>
              </a:rPr>
              <a:t>Ambulance services</a:t>
            </a:r>
          </a:p>
          <a:p>
            <a:pPr lvl="1">
              <a:defRPr/>
            </a:pPr>
            <a:r>
              <a:rPr lang="fr-BE" altLang="nl-BE" sz="2000" dirty="0" err="1" smtClean="0">
                <a:ea typeface="ＭＳ Ｐゴシック" pitchFamily="34" charset="-128"/>
              </a:rPr>
              <a:t>Funeral</a:t>
            </a:r>
            <a:r>
              <a:rPr lang="fr-BE" altLang="nl-BE" sz="2000" dirty="0" smtClean="0">
                <a:ea typeface="ＭＳ Ｐゴシック" pitchFamily="34" charset="-128"/>
              </a:rPr>
              <a:t> services</a:t>
            </a:r>
          </a:p>
          <a:p>
            <a:pPr lvl="1">
              <a:defRPr/>
            </a:pPr>
            <a:r>
              <a:rPr lang="fr-BE" altLang="nl-BE" sz="2000" dirty="0" smtClean="0">
                <a:ea typeface="ＭＳ Ｐゴシック" pitchFamily="34" charset="-128"/>
              </a:rPr>
              <a:t>…</a:t>
            </a:r>
            <a:endParaRPr lang="fr-BE" altLang="nl-BE" sz="2000" dirty="0">
              <a:ea typeface="ＭＳ Ｐゴシック" pitchFamily="34" charset="-128"/>
            </a:endParaRPr>
          </a:p>
          <a:p>
            <a:endParaRPr lang="nl-BE" dirty="0"/>
          </a:p>
        </p:txBody>
      </p:sp>
    </p:spTree>
    <p:extLst>
      <p:ext uri="{BB962C8B-B14F-4D97-AF65-F5344CB8AC3E}">
        <p14:creationId xmlns:p14="http://schemas.microsoft.com/office/powerpoint/2010/main" val="407265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nl-NL"/>
          </a:p>
        </p:txBody>
      </p:sp>
      <p:sp>
        <p:nvSpPr>
          <p:cNvPr id="6147" name="Slide Number Placeholder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fld id="{6BD14819-C2EF-4F98-8866-38C70AF5C979}" type="slidenum">
              <a:rPr lang="nl-NL" altLang="nl-BE" sz="1600" smtClean="0">
                <a:solidFill>
                  <a:srgbClr val="9F9683"/>
                </a:solidFill>
              </a:rPr>
              <a:pPr eaLnBrk="1" hangingPunct="1">
                <a:defRPr/>
              </a:pPr>
              <a:t>14</a:t>
            </a:fld>
            <a:endParaRPr lang="nl-NL" altLang="nl-BE" sz="1600" smtClean="0">
              <a:solidFill>
                <a:srgbClr val="9F9683"/>
              </a:solidFill>
            </a:endParaRPr>
          </a:p>
        </p:txBody>
      </p:sp>
      <p:graphicFrame>
        <p:nvGraphicFramePr>
          <p:cNvPr id="4" name="Diagram 3"/>
          <p:cNvGraphicFramePr/>
          <p:nvPr>
            <p:extLst>
              <p:ext uri="{D42A27DB-BD31-4B8C-83A1-F6EECF244321}">
                <p14:modId xmlns:p14="http://schemas.microsoft.com/office/powerpoint/2010/main" val="2602480768"/>
              </p:ext>
            </p:extLst>
          </p:nvPr>
        </p:nvGraphicFramePr>
        <p:xfrm>
          <a:off x="381000" y="152400"/>
          <a:ext cx="8305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948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‘Entry points’ </a:t>
            </a:r>
            <a:r>
              <a:rPr lang="nl-BE" b="1" dirty="0" err="1" smtClean="0"/>
              <a:t>for</a:t>
            </a:r>
            <a:r>
              <a:rPr lang="nl-BE" b="1" dirty="0" smtClean="0"/>
              <a:t> the country…</a:t>
            </a:r>
            <a:endParaRPr lang="nl-BE" b="1" dirty="0"/>
          </a:p>
        </p:txBody>
      </p:sp>
      <p:pic>
        <p:nvPicPr>
          <p:cNvPr id="2050" name="Picture 2" descr="C:\Users\evlieghe\Pictures\foto's 2014\P10700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44780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lieghe\Pictures\ebola\sw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99309"/>
            <a:ext cx="332073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vlieghe\Pictures\ebola\TOP_Haven_van_Antwerp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5543754" cy="24717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vlieghe\Pictures\ebola\thaly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569" y="45386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2971800"/>
            <a:ext cx="5103656" cy="1815882"/>
          </a:xfrm>
          <a:prstGeom prst="rect">
            <a:avLst/>
          </a:prstGeom>
          <a:solidFill>
            <a:schemeClr val="bg1">
              <a:alpha val="57000"/>
            </a:schemeClr>
          </a:solidFill>
        </p:spPr>
        <p:txBody>
          <a:bodyPr wrap="square" rtlCol="0">
            <a:spAutoFit/>
          </a:bodyPr>
          <a:lstStyle/>
          <a:p>
            <a:r>
              <a:rPr lang="nl-BE" sz="2800" b="1" dirty="0" err="1" smtClean="0"/>
              <a:t>Temperature</a:t>
            </a:r>
            <a:r>
              <a:rPr lang="nl-BE" sz="2800" b="1" dirty="0" smtClean="0"/>
              <a:t> screening</a:t>
            </a:r>
          </a:p>
          <a:p>
            <a:r>
              <a:rPr lang="nl-BE" sz="2800" b="1" dirty="0" smtClean="0"/>
              <a:t>Safer cleaning procedures</a:t>
            </a:r>
          </a:p>
          <a:p>
            <a:r>
              <a:rPr lang="nl-BE" sz="2800" b="1" dirty="0" smtClean="0"/>
              <a:t>Procedures in case of </a:t>
            </a:r>
            <a:r>
              <a:rPr lang="nl-BE" sz="2800" b="1" dirty="0" err="1" smtClean="0"/>
              <a:t>ill</a:t>
            </a:r>
            <a:r>
              <a:rPr lang="nl-BE" sz="2800" b="1" dirty="0" smtClean="0"/>
              <a:t> </a:t>
            </a:r>
            <a:r>
              <a:rPr lang="nl-BE" sz="2800" b="1" dirty="0" err="1" smtClean="0"/>
              <a:t>traveler</a:t>
            </a:r>
            <a:endParaRPr lang="nl-BE" sz="2800" b="1" dirty="0" smtClean="0"/>
          </a:p>
          <a:p>
            <a:r>
              <a:rPr lang="nl-BE" sz="2800" b="1" dirty="0" err="1" smtClean="0"/>
              <a:t>Exercises</a:t>
            </a:r>
            <a:endParaRPr lang="nl-BE" sz="2800" b="1" dirty="0"/>
          </a:p>
        </p:txBody>
      </p:sp>
    </p:spTree>
    <p:extLst>
      <p:ext uri="{BB962C8B-B14F-4D97-AF65-F5344CB8AC3E}">
        <p14:creationId xmlns:p14="http://schemas.microsoft.com/office/powerpoint/2010/main" val="37079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anim calcmode="lin" valueType="num">
                                      <p:cBhvr>
                                        <p:cTn id="20" dur="1000" fill="hold"/>
                                        <p:tgtEl>
                                          <p:spTgt spid="2053"/>
                                        </p:tgtEl>
                                        <p:attrNameLst>
                                          <p:attrName>ppt_x</p:attrName>
                                        </p:attrNameLst>
                                      </p:cBhvr>
                                      <p:tavLst>
                                        <p:tav tm="0">
                                          <p:val>
                                            <p:strVal val="#ppt_x"/>
                                          </p:val>
                                        </p:tav>
                                        <p:tav tm="100000">
                                          <p:val>
                                            <p:strVal val="#ppt_x"/>
                                          </p:val>
                                        </p:tav>
                                      </p:tavLst>
                                    </p:anim>
                                    <p:anim calcmode="lin" valueType="num">
                                      <p:cBhvr>
                                        <p:cTn id="21"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fontScale="90000"/>
          </a:bodyPr>
          <a:lstStyle/>
          <a:p>
            <a:r>
              <a:rPr lang="nl-BE" b="1" dirty="0" err="1" smtClean="0"/>
              <a:t>Triaging</a:t>
            </a:r>
            <a:r>
              <a:rPr lang="nl-BE" b="1" dirty="0" smtClean="0"/>
              <a:t> </a:t>
            </a:r>
            <a:r>
              <a:rPr lang="nl-BE" b="1" dirty="0" err="1" smtClean="0"/>
              <a:t>and</a:t>
            </a:r>
            <a:r>
              <a:rPr lang="nl-BE" b="1" dirty="0" smtClean="0"/>
              <a:t> case </a:t>
            </a:r>
            <a:r>
              <a:rPr lang="nl-BE" b="1" dirty="0" err="1" smtClean="0"/>
              <a:t>finding</a:t>
            </a:r>
            <a:r>
              <a:rPr lang="nl-BE" b="1" dirty="0" smtClean="0"/>
              <a:t> in Belgium</a:t>
            </a:r>
            <a:endParaRPr lang="nl-BE" b="1" dirty="0"/>
          </a:p>
        </p:txBody>
      </p:sp>
      <p:pic>
        <p:nvPicPr>
          <p:cNvPr id="2050" name="Picture 2" descr="C:\Users\evlieghe\Pictures\ebola\needle hayst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5405384" cy="3443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lieghe\Pictures\ebola\standard precau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153" y="914400"/>
            <a:ext cx="422384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263"/>
            <a:ext cx="8229600" cy="1143000"/>
          </a:xfrm>
        </p:spPr>
        <p:txBody>
          <a:bodyPr>
            <a:noAutofit/>
          </a:bodyPr>
          <a:lstStyle/>
          <a:p>
            <a:pPr>
              <a:defRPr/>
            </a:pPr>
            <a:r>
              <a:rPr lang="nl-BE" altLang="nl-BE" sz="4000" b="1" dirty="0" smtClean="0">
                <a:ea typeface="ＭＳ Ｐゴシック" pitchFamily="34" charset="-128"/>
              </a:rPr>
              <a:t>Heeft mijn </a:t>
            </a:r>
            <a:r>
              <a:rPr lang="nl-BE" altLang="nl-BE" sz="4000" b="1" dirty="0" err="1" smtClean="0">
                <a:ea typeface="ＭＳ Ｐゴシック" pitchFamily="34" charset="-128"/>
              </a:rPr>
              <a:t>patient</a:t>
            </a:r>
            <a:r>
              <a:rPr lang="nl-BE" altLang="nl-BE" sz="4000" b="1" dirty="0" smtClean="0">
                <a:ea typeface="ＭＳ Ｐゴシック" pitchFamily="34" charset="-128"/>
              </a:rPr>
              <a:t> </a:t>
            </a:r>
            <a:r>
              <a:rPr lang="nl-BE" altLang="nl-BE" sz="4000" b="1" dirty="0" err="1" smtClean="0">
                <a:ea typeface="ＭＳ Ｐゴシック" pitchFamily="34" charset="-128"/>
              </a:rPr>
              <a:t>Ebola</a:t>
            </a:r>
            <a:r>
              <a:rPr lang="nl-BE" altLang="nl-BE" sz="4000" b="1" dirty="0" smtClean="0">
                <a:ea typeface="ＭＳ Ｐゴシック" pitchFamily="34" charset="-128"/>
              </a:rPr>
              <a:t>-infectie?</a:t>
            </a:r>
          </a:p>
        </p:txBody>
      </p:sp>
      <p:sp>
        <p:nvSpPr>
          <p:cNvPr id="18437"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fld id="{E5335289-5F14-4E8F-85F2-FA9446CA0627}" type="slidenum">
              <a:rPr lang="nl-NL" altLang="nl-BE" sz="1600" smtClean="0">
                <a:solidFill>
                  <a:srgbClr val="9F9683"/>
                </a:solidFill>
              </a:rPr>
              <a:pPr eaLnBrk="1" hangingPunct="1">
                <a:defRPr/>
              </a:pPr>
              <a:t>17</a:t>
            </a:fld>
            <a:endParaRPr lang="nl-NL" altLang="nl-BE" sz="1600" smtClean="0">
              <a:solidFill>
                <a:srgbClr val="9F9683"/>
              </a:solidFill>
            </a:endParaRPr>
          </a:p>
        </p:txBody>
      </p:sp>
      <p:sp>
        <p:nvSpPr>
          <p:cNvPr id="3" name="TextBox 2"/>
          <p:cNvSpPr txBox="1"/>
          <p:nvPr/>
        </p:nvSpPr>
        <p:spPr>
          <a:xfrm>
            <a:off x="0" y="1465263"/>
            <a:ext cx="9144000" cy="3048000"/>
          </a:xfrm>
          <a:prstGeom prst="rect">
            <a:avLst/>
          </a:prstGeom>
          <a:solidFill>
            <a:schemeClr val="accent1">
              <a:lumMod val="50000"/>
            </a:schemeClr>
          </a:solidFill>
        </p:spPr>
        <p:txBody>
          <a:bodyPr>
            <a:spAutoFit/>
          </a:bodyPr>
          <a:lstStyle/>
          <a:p>
            <a:pPr>
              <a:defRPr/>
            </a:pPr>
            <a:r>
              <a:rPr lang="nl-BE" sz="2400" b="1" dirty="0">
                <a:solidFill>
                  <a:schemeClr val="bg1"/>
                </a:solidFill>
              </a:rPr>
              <a:t>Stel de 3 vragen:</a:t>
            </a:r>
          </a:p>
          <a:p>
            <a:pPr>
              <a:defRPr/>
            </a:pPr>
            <a:endParaRPr lang="nl-BE" sz="2400" b="1" dirty="0">
              <a:solidFill>
                <a:schemeClr val="bg1"/>
              </a:solidFill>
            </a:endParaRPr>
          </a:p>
          <a:p>
            <a:pPr marL="342900" indent="-342900">
              <a:buFontTx/>
              <a:buAutoNum type="arabicPeriod"/>
              <a:defRPr/>
            </a:pPr>
            <a:r>
              <a:rPr lang="nl-BE" sz="2400" b="1" dirty="0">
                <a:solidFill>
                  <a:schemeClr val="bg1"/>
                </a:solidFill>
              </a:rPr>
              <a:t>In epidemisch gebied verbleven in de afgelopen 21 dagen?</a:t>
            </a:r>
          </a:p>
          <a:p>
            <a:pPr marL="342900" indent="-342900">
              <a:buFontTx/>
              <a:buAutoNum type="arabicPeriod"/>
              <a:defRPr/>
            </a:pPr>
            <a:endParaRPr lang="nl-BE" sz="2400" b="1" dirty="0">
              <a:solidFill>
                <a:schemeClr val="bg1"/>
              </a:solidFill>
            </a:endParaRPr>
          </a:p>
          <a:p>
            <a:pPr marL="342900" indent="-342900">
              <a:buFontTx/>
              <a:buAutoNum type="arabicPeriod"/>
              <a:defRPr/>
            </a:pPr>
            <a:r>
              <a:rPr lang="nl-BE" sz="2400" b="1" dirty="0">
                <a:solidFill>
                  <a:schemeClr val="bg1"/>
                </a:solidFill>
              </a:rPr>
              <a:t>Koorts +/- andere klachten (braken, </a:t>
            </a:r>
            <a:r>
              <a:rPr lang="nl-BE" sz="2400" b="1" dirty="0" err="1">
                <a:solidFill>
                  <a:schemeClr val="bg1"/>
                </a:solidFill>
              </a:rPr>
              <a:t>diarrhee</a:t>
            </a:r>
            <a:r>
              <a:rPr lang="nl-BE" sz="2400" b="1" dirty="0">
                <a:solidFill>
                  <a:schemeClr val="bg1"/>
                </a:solidFill>
              </a:rPr>
              <a:t>, bloedingsneiging,…)?</a:t>
            </a:r>
          </a:p>
          <a:p>
            <a:pPr marL="342900" indent="-342900">
              <a:buFontTx/>
              <a:buAutoNum type="arabicPeriod"/>
              <a:defRPr/>
            </a:pPr>
            <a:endParaRPr lang="nl-BE" sz="2400" b="1" dirty="0">
              <a:solidFill>
                <a:schemeClr val="bg1"/>
              </a:solidFill>
            </a:endParaRPr>
          </a:p>
          <a:p>
            <a:pPr marL="342900" indent="-342900">
              <a:buFontTx/>
              <a:buAutoNum type="arabicPeriod"/>
              <a:defRPr/>
            </a:pPr>
            <a:r>
              <a:rPr lang="nl-BE" sz="2400" b="1" dirty="0">
                <a:solidFill>
                  <a:schemeClr val="bg1"/>
                </a:solidFill>
              </a:rPr>
              <a:t>Blootstelling in risicogebied aan zieken, lichaamsvochten?</a:t>
            </a:r>
          </a:p>
        </p:txBody>
      </p:sp>
      <p:sp>
        <p:nvSpPr>
          <p:cNvPr id="6" name="TextBox 5"/>
          <p:cNvSpPr txBox="1">
            <a:spLocks noChangeArrowheads="1"/>
          </p:cNvSpPr>
          <p:nvPr/>
        </p:nvSpPr>
        <p:spPr bwMode="auto">
          <a:xfrm>
            <a:off x="207963" y="5018088"/>
            <a:ext cx="872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3D69B"/>
              </a:buClr>
              <a:buFont typeface="Arial" pitchFamily="34" charset="0"/>
              <a:buChar char="•"/>
              <a:defRPr sz="3200">
                <a:solidFill>
                  <a:srgbClr val="F2F2F2"/>
                </a:solidFill>
                <a:latin typeface="Calibri" pitchFamily="34" charset="0"/>
              </a:defRPr>
            </a:lvl1pPr>
            <a:lvl2pPr marL="742950" indent="-285750" eaLnBrk="0" hangingPunct="0">
              <a:spcBef>
                <a:spcPct val="20000"/>
              </a:spcBef>
              <a:buClr>
                <a:srgbClr val="E46C0A"/>
              </a:buClr>
              <a:buFont typeface="Arial" pitchFamily="34" charset="0"/>
              <a:buChar char="–"/>
              <a:defRPr sz="2800">
                <a:solidFill>
                  <a:srgbClr val="F2F2F2"/>
                </a:solidFill>
                <a:latin typeface="Calibri" pitchFamily="34" charset="0"/>
              </a:defRPr>
            </a:lvl2pPr>
            <a:lvl3pPr marL="1143000" indent="-228600" eaLnBrk="0" hangingPunct="0">
              <a:spcBef>
                <a:spcPct val="20000"/>
              </a:spcBef>
              <a:buClr>
                <a:srgbClr val="FF0000"/>
              </a:buClr>
              <a:buFont typeface="Arial" pitchFamily="34" charset="0"/>
              <a:buChar char="•"/>
              <a:defRPr sz="2400">
                <a:solidFill>
                  <a:srgbClr val="F2F2F2"/>
                </a:solidFill>
                <a:latin typeface="Calibri" pitchFamily="34" charset="0"/>
              </a:defRPr>
            </a:lvl3pPr>
            <a:lvl4pPr marL="1600200" indent="-228600" eaLnBrk="0" hangingPunct="0">
              <a:spcBef>
                <a:spcPct val="20000"/>
              </a:spcBef>
              <a:buFont typeface="Arial" pitchFamily="34" charset="0"/>
              <a:buChar char="–"/>
              <a:defRPr sz="2000">
                <a:solidFill>
                  <a:srgbClr val="F2F2F2"/>
                </a:solidFill>
                <a:latin typeface="Calibri" pitchFamily="34" charset="0"/>
              </a:defRPr>
            </a:lvl4pPr>
            <a:lvl5pPr marL="2057400" indent="-228600" eaLnBrk="0" hangingPunct="0">
              <a:spcBef>
                <a:spcPct val="20000"/>
              </a:spcBef>
              <a:buFont typeface="Arial" pitchFamily="34" charset="0"/>
              <a:buChar char="»"/>
              <a:defRPr sz="2000">
                <a:solidFill>
                  <a:srgbClr val="F2F2F2"/>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F2F2F2"/>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F2F2F2"/>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F2F2F2"/>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F2F2F2"/>
                </a:solidFill>
                <a:latin typeface="Calibri" pitchFamily="34" charset="0"/>
              </a:defRPr>
            </a:lvl9pPr>
          </a:lstStyle>
          <a:p>
            <a:pPr eaLnBrk="1" hangingPunct="1">
              <a:spcBef>
                <a:spcPct val="0"/>
              </a:spcBef>
              <a:buClrTx/>
              <a:buFontTx/>
              <a:buNone/>
            </a:pPr>
            <a:r>
              <a:rPr lang="nl-BE" altLang="nl-BE" sz="2400" b="1" dirty="0">
                <a:solidFill>
                  <a:srgbClr val="FF0000"/>
                </a:solidFill>
                <a:latin typeface="Arial" pitchFamily="34" charset="0"/>
              </a:rPr>
              <a:t>Zorgvuldige en gedetailleerde anamnese</a:t>
            </a:r>
          </a:p>
          <a:p>
            <a:pPr eaLnBrk="1" hangingPunct="1">
              <a:spcBef>
                <a:spcPct val="0"/>
              </a:spcBef>
              <a:buClrTx/>
              <a:buFontTx/>
              <a:buNone/>
            </a:pPr>
            <a:r>
              <a:rPr lang="nl-BE" altLang="nl-BE" sz="2400" b="1" dirty="0">
                <a:solidFill>
                  <a:srgbClr val="FF0000"/>
                </a:solidFill>
                <a:latin typeface="Arial" pitchFamily="34" charset="0"/>
              </a:rPr>
              <a:t>Stel </a:t>
            </a:r>
            <a:r>
              <a:rPr lang="nl-BE" altLang="nl-BE" sz="2400" b="1" dirty="0" err="1">
                <a:solidFill>
                  <a:srgbClr val="FF0000"/>
                </a:solidFill>
                <a:latin typeface="Arial" pitchFamily="34" charset="0"/>
              </a:rPr>
              <a:t>patient</a:t>
            </a:r>
            <a:r>
              <a:rPr lang="nl-BE" altLang="nl-BE" sz="2400" b="1" dirty="0">
                <a:solidFill>
                  <a:srgbClr val="FF0000"/>
                </a:solidFill>
                <a:latin typeface="Arial" pitchFamily="34" charset="0"/>
              </a:rPr>
              <a:t> gerust dat goede zorgen altijd gegeven worden</a:t>
            </a:r>
          </a:p>
          <a:p>
            <a:pPr eaLnBrk="1" hangingPunct="1">
              <a:spcBef>
                <a:spcPct val="0"/>
              </a:spcBef>
              <a:buClrTx/>
              <a:buFontTx/>
              <a:buNone/>
            </a:pPr>
            <a:r>
              <a:rPr lang="nl-BE" altLang="nl-BE" sz="2400" b="1" dirty="0">
                <a:solidFill>
                  <a:srgbClr val="FF0000"/>
                </a:solidFill>
                <a:latin typeface="Arial" pitchFamily="34" charset="0"/>
              </a:rPr>
              <a:t>Overleg met arts </a:t>
            </a:r>
            <a:r>
              <a:rPr lang="nl-BE" altLang="nl-BE" sz="2400" b="1" dirty="0" err="1">
                <a:solidFill>
                  <a:srgbClr val="FF0000"/>
                </a:solidFill>
                <a:latin typeface="Arial" pitchFamily="34" charset="0"/>
              </a:rPr>
              <a:t>infectieziektenbestrijding</a:t>
            </a:r>
            <a:endParaRPr lang="nl-BE" altLang="nl-BE" sz="2400" b="1" dirty="0">
              <a:solidFill>
                <a:srgbClr val="FF0000"/>
              </a:solidFill>
              <a:latin typeface="Arial" pitchFamily="34" charset="0"/>
            </a:endParaRPr>
          </a:p>
        </p:txBody>
      </p:sp>
    </p:spTree>
    <p:extLst>
      <p:ext uri="{BB962C8B-B14F-4D97-AF65-F5344CB8AC3E}">
        <p14:creationId xmlns:p14="http://schemas.microsoft.com/office/powerpoint/2010/main" val="234581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nl-BE" b="1" dirty="0" smtClean="0"/>
              <a:t>Procedures-procedures-procedures</a:t>
            </a:r>
            <a:endParaRPr lang="nl-BE" b="1" dirty="0"/>
          </a:p>
        </p:txBody>
      </p:sp>
      <p:sp>
        <p:nvSpPr>
          <p:cNvPr id="3" name="Slide Number Placeholder 2"/>
          <p:cNvSpPr>
            <a:spLocks noGrp="1"/>
          </p:cNvSpPr>
          <p:nvPr>
            <p:ph type="sldNum" sz="quarter" idx="12"/>
          </p:nvPr>
        </p:nvSpPr>
        <p:spPr/>
        <p:txBody>
          <a:bodyPr/>
          <a:lstStyle/>
          <a:p>
            <a:fld id="{BE137E47-D4BE-4D6B-ADA8-98770B06D492}" type="slidenum">
              <a:rPr lang="nl-BE" smtClean="0"/>
              <a:t>18</a:t>
            </a:fld>
            <a:endParaRPr lang="nl-BE"/>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48" r="3249" b="5282"/>
          <a:stretch/>
        </p:blipFill>
        <p:spPr bwMode="auto">
          <a:xfrm>
            <a:off x="107504" y="2204864"/>
            <a:ext cx="884367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4600" y="1371600"/>
            <a:ext cx="4287712" cy="707886"/>
          </a:xfrm>
          <a:prstGeom prst="rect">
            <a:avLst/>
          </a:prstGeom>
          <a:noFill/>
        </p:spPr>
        <p:txBody>
          <a:bodyPr wrap="none" rtlCol="0">
            <a:spAutoFit/>
          </a:bodyPr>
          <a:lstStyle/>
          <a:p>
            <a:r>
              <a:rPr lang="nl-BE" sz="4000" b="1" dirty="0" smtClean="0">
                <a:solidFill>
                  <a:schemeClr val="accent5"/>
                </a:solidFill>
              </a:rPr>
              <a:t>www.info-ebola.be</a:t>
            </a:r>
            <a:endParaRPr lang="nl-BE" sz="4000" b="1" dirty="0">
              <a:solidFill>
                <a:schemeClr val="accent5"/>
              </a:solidFill>
            </a:endParaRPr>
          </a:p>
        </p:txBody>
      </p:sp>
    </p:spTree>
    <p:extLst>
      <p:ext uri="{BB962C8B-B14F-4D97-AF65-F5344CB8AC3E}">
        <p14:creationId xmlns:p14="http://schemas.microsoft.com/office/powerpoint/2010/main" val="3701569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evlieghe\Pictures\ebola\le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6" y="304800"/>
            <a:ext cx="4510901" cy="33831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vlieghe\Documents\FOD EBOLA\presentaties &amp; publicaties\Network of reference hospitals for Ebola cas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85" y="152400"/>
            <a:ext cx="4567913" cy="34259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5" y="3687976"/>
            <a:ext cx="4510899" cy="311341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802641" y="3713399"/>
            <a:ext cx="4114800" cy="3046988"/>
          </a:xfrm>
          <a:prstGeom prst="rect">
            <a:avLst/>
          </a:prstGeom>
          <a:solidFill>
            <a:srgbClr val="FFFF00"/>
          </a:solidFill>
        </p:spPr>
        <p:txBody>
          <a:bodyPr wrap="square" rtlCol="0">
            <a:spAutoFit/>
          </a:bodyPr>
          <a:lstStyle/>
          <a:p>
            <a:r>
              <a:rPr lang="nl-BE" sz="2400" b="1" dirty="0" smtClean="0"/>
              <a:t>3/2014 – 9/2015: </a:t>
            </a:r>
          </a:p>
          <a:p>
            <a:endParaRPr lang="nl-BE" sz="2400" b="1" dirty="0" smtClean="0"/>
          </a:p>
          <a:p>
            <a:r>
              <a:rPr lang="nl-BE" sz="2400" b="1" dirty="0" smtClean="0"/>
              <a:t>13 </a:t>
            </a:r>
            <a:r>
              <a:rPr lang="nl-BE" sz="2400" b="1" dirty="0" err="1" smtClean="0"/>
              <a:t>genuine</a:t>
            </a:r>
            <a:r>
              <a:rPr lang="nl-BE" sz="2400" b="1" dirty="0" smtClean="0"/>
              <a:t> ‘</a:t>
            </a:r>
            <a:r>
              <a:rPr lang="nl-BE" sz="2400" b="1" dirty="0" err="1" smtClean="0"/>
              <a:t>probable</a:t>
            </a:r>
            <a:r>
              <a:rPr lang="nl-BE" sz="2400" b="1" dirty="0" smtClean="0"/>
              <a:t> cases’ </a:t>
            </a:r>
            <a:r>
              <a:rPr lang="nl-BE" sz="2400" b="1" dirty="0" smtClean="0">
                <a:sym typeface="Wingdings" panose="05000000000000000000" pitchFamily="2" charset="2"/>
              </a:rPr>
              <a:t> </a:t>
            </a:r>
            <a:r>
              <a:rPr lang="nl-BE" sz="2400" b="1" dirty="0" err="1" smtClean="0">
                <a:sym typeface="Wingdings" panose="05000000000000000000" pitchFamily="2" charset="2"/>
              </a:rPr>
              <a:t>all</a:t>
            </a:r>
            <a:r>
              <a:rPr lang="nl-BE" sz="2400" b="1" dirty="0" smtClean="0">
                <a:sym typeface="Wingdings" panose="05000000000000000000" pitchFamily="2" charset="2"/>
              </a:rPr>
              <a:t> </a:t>
            </a:r>
            <a:r>
              <a:rPr lang="nl-BE" sz="2400" b="1" dirty="0" err="1" smtClean="0">
                <a:sym typeface="Wingdings" panose="05000000000000000000" pitchFamily="2" charset="2"/>
              </a:rPr>
              <a:t>tested</a:t>
            </a:r>
            <a:r>
              <a:rPr lang="nl-BE" sz="2400" b="1" dirty="0" smtClean="0">
                <a:sym typeface="Wingdings" panose="05000000000000000000" pitchFamily="2" charset="2"/>
              </a:rPr>
              <a:t> </a:t>
            </a:r>
            <a:r>
              <a:rPr lang="nl-BE" sz="2400" b="1" dirty="0" err="1" smtClean="0">
                <a:sym typeface="Wingdings" panose="05000000000000000000" pitchFamily="2" charset="2"/>
              </a:rPr>
              <a:t>negative</a:t>
            </a:r>
            <a:endParaRPr lang="nl-BE" sz="2400" b="1" dirty="0" smtClean="0">
              <a:sym typeface="Wingdings" panose="05000000000000000000" pitchFamily="2" charset="2"/>
            </a:endParaRPr>
          </a:p>
          <a:p>
            <a:endParaRPr lang="nl-BE" sz="2400" b="1" dirty="0">
              <a:sym typeface="Wingdings" panose="05000000000000000000" pitchFamily="2" charset="2"/>
            </a:endParaRPr>
          </a:p>
          <a:p>
            <a:r>
              <a:rPr lang="nl-BE" sz="2400" b="1" dirty="0" smtClean="0">
                <a:sym typeface="Wingdings" panose="05000000000000000000" pitchFamily="2" charset="2"/>
              </a:rPr>
              <a:t>(</a:t>
            </a:r>
            <a:r>
              <a:rPr lang="nl-BE" sz="2400" b="1" dirty="0" err="1" smtClean="0">
                <a:sym typeface="Wingdings" panose="05000000000000000000" pitchFamily="2" charset="2"/>
              </a:rPr>
              <a:t>many</a:t>
            </a:r>
            <a:r>
              <a:rPr lang="nl-BE" sz="2400" b="1" dirty="0" smtClean="0">
                <a:sym typeface="Wingdings" panose="05000000000000000000" pitchFamily="2" charset="2"/>
              </a:rPr>
              <a:t> more ‘suspect’ but </a:t>
            </a:r>
            <a:r>
              <a:rPr lang="nl-BE" sz="2400" b="1" dirty="0" err="1" smtClean="0">
                <a:sym typeface="Wingdings" panose="05000000000000000000" pitchFamily="2" charset="2"/>
              </a:rPr>
              <a:t>not</a:t>
            </a:r>
            <a:r>
              <a:rPr lang="nl-BE" sz="2400" b="1" dirty="0" smtClean="0">
                <a:sym typeface="Wingdings" panose="05000000000000000000" pitchFamily="2" charset="2"/>
              </a:rPr>
              <a:t> meeting </a:t>
            </a:r>
            <a:r>
              <a:rPr lang="nl-BE" sz="2400" b="1" dirty="0" err="1" smtClean="0">
                <a:sym typeface="Wingdings" panose="05000000000000000000" pitchFamily="2" charset="2"/>
              </a:rPr>
              <a:t>all</a:t>
            </a:r>
            <a:r>
              <a:rPr lang="nl-BE" sz="2400" b="1" dirty="0" smtClean="0">
                <a:sym typeface="Wingdings" panose="05000000000000000000" pitchFamily="2" charset="2"/>
              </a:rPr>
              <a:t> criteria)</a:t>
            </a:r>
          </a:p>
          <a:p>
            <a:endParaRPr lang="nl-BE" sz="2400" b="1" dirty="0"/>
          </a:p>
        </p:txBody>
      </p:sp>
    </p:spTree>
    <p:extLst>
      <p:ext uri="{BB962C8B-B14F-4D97-AF65-F5344CB8AC3E}">
        <p14:creationId xmlns:p14="http://schemas.microsoft.com/office/powerpoint/2010/main" val="404857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err="1" smtClean="0"/>
              <a:t>Overview</a:t>
            </a:r>
            <a:endParaRPr lang="nl-BE" b="1" dirty="0"/>
          </a:p>
        </p:txBody>
      </p:sp>
      <p:sp>
        <p:nvSpPr>
          <p:cNvPr id="3" name="Content Placeholder 2"/>
          <p:cNvSpPr>
            <a:spLocks noGrp="1"/>
          </p:cNvSpPr>
          <p:nvPr>
            <p:ph idx="1"/>
          </p:nvPr>
        </p:nvSpPr>
        <p:spPr>
          <a:xfrm>
            <a:off x="457200" y="1905000"/>
            <a:ext cx="8229600" cy="4525963"/>
          </a:xfrm>
        </p:spPr>
        <p:txBody>
          <a:bodyPr/>
          <a:lstStyle/>
          <a:p>
            <a:r>
              <a:rPr lang="nl-BE" dirty="0" smtClean="0"/>
              <a:t>The </a:t>
            </a:r>
            <a:r>
              <a:rPr lang="nl-BE" dirty="0" err="1" smtClean="0"/>
              <a:t>epidemic</a:t>
            </a:r>
            <a:r>
              <a:rPr lang="nl-BE" dirty="0" smtClean="0"/>
              <a:t> in West-</a:t>
            </a:r>
            <a:r>
              <a:rPr lang="nl-BE" dirty="0" err="1" smtClean="0"/>
              <a:t>Africa</a:t>
            </a:r>
            <a:endParaRPr lang="nl-BE" dirty="0" smtClean="0"/>
          </a:p>
          <a:p>
            <a:endParaRPr lang="nl-BE" dirty="0" smtClean="0"/>
          </a:p>
          <a:p>
            <a:r>
              <a:rPr lang="nl-BE" dirty="0" err="1" smtClean="0"/>
              <a:t>Preparedness</a:t>
            </a:r>
            <a:r>
              <a:rPr lang="nl-BE" dirty="0" smtClean="0"/>
              <a:t> in Belgium</a:t>
            </a:r>
          </a:p>
          <a:p>
            <a:endParaRPr lang="nl-BE" dirty="0" smtClean="0"/>
          </a:p>
          <a:p>
            <a:r>
              <a:rPr lang="nl-BE" dirty="0" smtClean="0"/>
              <a:t>Goals of </a:t>
            </a:r>
            <a:r>
              <a:rPr lang="nl-BE" dirty="0" err="1" smtClean="0"/>
              <a:t>this</a:t>
            </a:r>
            <a:r>
              <a:rPr lang="nl-BE" dirty="0" smtClean="0"/>
              <a:t> conference</a:t>
            </a:r>
            <a:endParaRPr lang="nl-BE" dirty="0"/>
          </a:p>
        </p:txBody>
      </p:sp>
      <p:sp>
        <p:nvSpPr>
          <p:cNvPr id="4" name="Slide Number Placeholder 3"/>
          <p:cNvSpPr>
            <a:spLocks noGrp="1"/>
          </p:cNvSpPr>
          <p:nvPr>
            <p:ph type="sldNum" sz="quarter" idx="12"/>
          </p:nvPr>
        </p:nvSpPr>
        <p:spPr/>
        <p:txBody>
          <a:bodyPr/>
          <a:lstStyle/>
          <a:p>
            <a:fld id="{BE137E47-D4BE-4D6B-ADA8-98770B06D492}" type="slidenum">
              <a:rPr lang="nl-BE" smtClean="0">
                <a:solidFill>
                  <a:prstClr val="black">
                    <a:tint val="75000"/>
                  </a:prstClr>
                </a:solidFill>
              </a:rPr>
              <a:pPr/>
              <a:t>2</a:t>
            </a:fld>
            <a:endParaRPr lang="nl-BE">
              <a:solidFill>
                <a:prstClr val="black">
                  <a:tint val="75000"/>
                </a:prstClr>
              </a:solidFill>
            </a:endParaRPr>
          </a:p>
        </p:txBody>
      </p:sp>
    </p:spTree>
    <p:extLst>
      <p:ext uri="{BB962C8B-B14F-4D97-AF65-F5344CB8AC3E}">
        <p14:creationId xmlns:p14="http://schemas.microsoft.com/office/powerpoint/2010/main" val="1633729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y documents (2)\Ongewone pathologieën\Procedure UZA\Aan en uitkleden\Aankleden_versie oktober\IMG_9548.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118"/>
            <a:ext cx="432117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88117"/>
            <a:ext cx="4102400" cy="368776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016898"/>
            <a:ext cx="3718419" cy="362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78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lstStyle/>
          <a:p>
            <a:r>
              <a:rPr lang="nl-BE" b="1" dirty="0" err="1" smtClean="0"/>
              <a:t>Glove</a:t>
            </a:r>
            <a:r>
              <a:rPr lang="nl-BE" b="1" dirty="0" smtClean="0"/>
              <a:t> issues…</a:t>
            </a:r>
            <a:endParaRPr lang="nl-BE" b="1"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447800"/>
            <a:ext cx="2404518" cy="4525963"/>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7800"/>
            <a:ext cx="546914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3428999"/>
            <a:ext cx="6578339" cy="646331"/>
          </a:xfrm>
          <a:prstGeom prst="rect">
            <a:avLst/>
          </a:prstGeom>
          <a:solidFill>
            <a:srgbClr val="C00000"/>
          </a:solidFill>
        </p:spPr>
        <p:txBody>
          <a:bodyPr wrap="none" rtlCol="0">
            <a:spAutoFit/>
          </a:bodyPr>
          <a:lstStyle/>
          <a:p>
            <a:r>
              <a:rPr lang="nl-BE" sz="3600" b="1" dirty="0" smtClean="0">
                <a:solidFill>
                  <a:schemeClr val="bg1"/>
                </a:solidFill>
              </a:rPr>
              <a:t>PPE: </a:t>
            </a:r>
            <a:r>
              <a:rPr lang="nl-BE" sz="3600" b="1" dirty="0" err="1" smtClean="0">
                <a:solidFill>
                  <a:schemeClr val="bg1"/>
                </a:solidFill>
              </a:rPr>
              <a:t>evidence</a:t>
            </a:r>
            <a:r>
              <a:rPr lang="nl-BE" sz="3600" b="1" dirty="0" smtClean="0">
                <a:solidFill>
                  <a:schemeClr val="bg1"/>
                </a:solidFill>
              </a:rPr>
              <a:t> </a:t>
            </a:r>
            <a:r>
              <a:rPr lang="nl-BE" sz="3600" b="1" dirty="0" err="1" smtClean="0">
                <a:solidFill>
                  <a:schemeClr val="bg1"/>
                </a:solidFill>
              </a:rPr>
              <a:t>based</a:t>
            </a:r>
            <a:r>
              <a:rPr lang="nl-BE" sz="3600" b="1" dirty="0" smtClean="0">
                <a:solidFill>
                  <a:schemeClr val="bg1"/>
                </a:solidFill>
              </a:rPr>
              <a:t> </a:t>
            </a:r>
            <a:r>
              <a:rPr lang="nl-BE" sz="3600" b="1" dirty="0" err="1" smtClean="0">
                <a:solidFill>
                  <a:schemeClr val="bg1"/>
                </a:solidFill>
              </a:rPr>
              <a:t>medicine</a:t>
            </a:r>
            <a:r>
              <a:rPr lang="nl-BE" sz="3600" b="1" dirty="0" smtClean="0">
                <a:solidFill>
                  <a:schemeClr val="bg1"/>
                </a:solidFill>
              </a:rPr>
              <a:t>???</a:t>
            </a:r>
            <a:endParaRPr lang="nl-BE" sz="3600" b="1" dirty="0">
              <a:solidFill>
                <a:schemeClr val="bg1"/>
              </a:solidFill>
            </a:endParaRPr>
          </a:p>
        </p:txBody>
      </p:sp>
    </p:spTree>
    <p:extLst>
      <p:ext uri="{BB962C8B-B14F-4D97-AF65-F5344CB8AC3E}">
        <p14:creationId xmlns:p14="http://schemas.microsoft.com/office/powerpoint/2010/main" val="1360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sd\Desktop\Ebola\A serious outbreak of stup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55" y="1447800"/>
            <a:ext cx="6985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84018"/>
            <a:ext cx="8915399" cy="1143000"/>
          </a:xfrm>
        </p:spPr>
        <p:txBody>
          <a:bodyPr>
            <a:normAutofit fontScale="90000"/>
          </a:bodyPr>
          <a:lstStyle/>
          <a:p>
            <a:r>
              <a:rPr lang="nl-BE" b="1" dirty="0" err="1" smtClean="0"/>
              <a:t>Taking</a:t>
            </a:r>
            <a:r>
              <a:rPr lang="nl-BE" b="1" dirty="0" smtClean="0"/>
              <a:t> care of </a:t>
            </a:r>
            <a:br>
              <a:rPr lang="nl-BE" b="1" dirty="0" smtClean="0"/>
            </a:br>
            <a:r>
              <a:rPr lang="nl-BE" b="1" dirty="0" err="1" smtClean="0"/>
              <a:t>returning</a:t>
            </a:r>
            <a:r>
              <a:rPr lang="nl-BE" b="1" dirty="0" smtClean="0"/>
              <a:t> </a:t>
            </a:r>
            <a:r>
              <a:rPr lang="nl-BE" b="1" smtClean="0"/>
              <a:t>HCW and</a:t>
            </a:r>
            <a:r>
              <a:rPr lang="nl-BE" b="1" dirty="0" smtClean="0"/>
              <a:t> </a:t>
            </a:r>
            <a:r>
              <a:rPr lang="nl-BE" b="1" dirty="0" err="1" smtClean="0"/>
              <a:t>contacts</a:t>
            </a:r>
            <a:r>
              <a:rPr lang="nl-BE" b="1" dirty="0" smtClean="0"/>
              <a:t>…</a:t>
            </a:r>
            <a:endParaRPr lang="nl-BE" b="1" dirty="0"/>
          </a:p>
        </p:txBody>
      </p:sp>
      <p:sp>
        <p:nvSpPr>
          <p:cNvPr id="3" name="TextBox 2"/>
          <p:cNvSpPr txBox="1"/>
          <p:nvPr/>
        </p:nvSpPr>
        <p:spPr>
          <a:xfrm>
            <a:off x="34636" y="5288340"/>
            <a:ext cx="8534400" cy="1569660"/>
          </a:xfrm>
          <a:prstGeom prst="rect">
            <a:avLst/>
          </a:prstGeom>
          <a:solidFill>
            <a:srgbClr val="FFFF00"/>
          </a:solidFill>
        </p:spPr>
        <p:txBody>
          <a:bodyPr wrap="square" rtlCol="0">
            <a:spAutoFit/>
          </a:bodyPr>
          <a:lstStyle/>
          <a:p>
            <a:r>
              <a:rPr lang="nl-BE" sz="2400" b="1" dirty="0" smtClean="0"/>
              <a:t>No blanket ‘</a:t>
            </a:r>
            <a:r>
              <a:rPr lang="nl-BE" sz="2400" b="1" dirty="0" err="1" smtClean="0"/>
              <a:t>quarentaine</a:t>
            </a:r>
            <a:r>
              <a:rPr lang="nl-BE" sz="2400" b="1" dirty="0" smtClean="0"/>
              <a:t>’</a:t>
            </a:r>
          </a:p>
          <a:p>
            <a:r>
              <a:rPr lang="nl-BE" sz="2400" b="1" dirty="0" smtClean="0"/>
              <a:t>But:</a:t>
            </a:r>
          </a:p>
          <a:p>
            <a:pPr marL="342900" indent="-342900">
              <a:buFont typeface="Arial" panose="020B0604020202020204" pitchFamily="34" charset="0"/>
              <a:buChar char="•"/>
            </a:pPr>
            <a:r>
              <a:rPr lang="nl-BE" sz="2400" b="1" dirty="0" smtClean="0"/>
              <a:t>close </a:t>
            </a:r>
            <a:r>
              <a:rPr lang="nl-BE" sz="2400" b="1" dirty="0" err="1"/>
              <a:t>collaboration</a:t>
            </a:r>
            <a:r>
              <a:rPr lang="nl-BE" sz="2400" b="1" dirty="0"/>
              <a:t> </a:t>
            </a:r>
            <a:r>
              <a:rPr lang="nl-BE" sz="2400" b="1" dirty="0" err="1"/>
              <a:t>with</a:t>
            </a:r>
            <a:r>
              <a:rPr lang="nl-BE" sz="2400" b="1" dirty="0"/>
              <a:t> NGO/</a:t>
            </a:r>
            <a:r>
              <a:rPr lang="nl-BE" sz="2400" b="1" dirty="0" err="1"/>
              <a:t>employer</a:t>
            </a:r>
            <a:r>
              <a:rPr lang="nl-BE" sz="2400" b="1" dirty="0"/>
              <a:t> of </a:t>
            </a:r>
            <a:r>
              <a:rPr lang="nl-BE" sz="2400" b="1" dirty="0" err="1"/>
              <a:t>returning</a:t>
            </a:r>
            <a:r>
              <a:rPr lang="nl-BE" sz="2400" b="1" dirty="0"/>
              <a:t> HCW</a:t>
            </a:r>
            <a:endParaRPr lang="nl-BE" sz="2400" b="1" dirty="0" smtClean="0"/>
          </a:p>
          <a:p>
            <a:pPr marL="342900" indent="-342900">
              <a:buFont typeface="Arial" panose="020B0604020202020204" pitchFamily="34" charset="0"/>
              <a:buChar char="•"/>
            </a:pPr>
            <a:r>
              <a:rPr lang="nl-BE" sz="2400" b="1" dirty="0" smtClean="0"/>
              <a:t>procedures </a:t>
            </a:r>
            <a:r>
              <a:rPr lang="nl-BE" sz="2400" b="1" dirty="0" err="1" smtClean="0"/>
              <a:t>for</a:t>
            </a:r>
            <a:r>
              <a:rPr lang="nl-BE" sz="2400" b="1" dirty="0" smtClean="0"/>
              <a:t> high risk exposure </a:t>
            </a:r>
            <a:r>
              <a:rPr lang="nl-BE" sz="2400" b="1" dirty="0" smtClean="0">
                <a:sym typeface="Wingdings" panose="05000000000000000000" pitchFamily="2" charset="2"/>
              </a:rPr>
              <a:t> PEP</a:t>
            </a:r>
            <a:endParaRPr lang="nl-BE" sz="2400" b="1" dirty="0"/>
          </a:p>
        </p:txBody>
      </p:sp>
    </p:spTree>
    <p:extLst>
      <p:ext uri="{BB962C8B-B14F-4D97-AF65-F5344CB8AC3E}">
        <p14:creationId xmlns:p14="http://schemas.microsoft.com/office/powerpoint/2010/main" val="30908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nl-BE" b="1" dirty="0" err="1" smtClean="0"/>
              <a:t>Centralised</a:t>
            </a:r>
            <a:r>
              <a:rPr lang="nl-BE" b="1" dirty="0" smtClean="0"/>
              <a:t> </a:t>
            </a:r>
            <a:r>
              <a:rPr lang="nl-BE" b="1" dirty="0" err="1" smtClean="0"/>
              <a:t>communication</a:t>
            </a:r>
            <a:endParaRPr lang="nl-BE" b="1" dirty="0"/>
          </a:p>
        </p:txBody>
      </p:sp>
      <p:sp>
        <p:nvSpPr>
          <p:cNvPr id="5" name="TextBox 4"/>
          <p:cNvSpPr txBox="1"/>
          <p:nvPr/>
        </p:nvSpPr>
        <p:spPr>
          <a:xfrm>
            <a:off x="3595255" y="3189240"/>
            <a:ext cx="1447800" cy="461665"/>
          </a:xfrm>
          <a:prstGeom prst="rect">
            <a:avLst/>
          </a:prstGeom>
          <a:solidFill>
            <a:srgbClr val="92D050"/>
          </a:solidFill>
        </p:spPr>
        <p:txBody>
          <a:bodyPr wrap="square" rtlCol="0">
            <a:spAutoFit/>
          </a:bodyPr>
          <a:lstStyle/>
          <a:p>
            <a:r>
              <a:rPr lang="nl-BE" sz="2400" b="1" dirty="0" smtClean="0"/>
              <a:t>FOD/SPF</a:t>
            </a:r>
            <a:endParaRPr lang="nl-BE" sz="2400" b="1" dirty="0"/>
          </a:p>
        </p:txBody>
      </p:sp>
      <p:sp>
        <p:nvSpPr>
          <p:cNvPr id="6" name="TextBox 5"/>
          <p:cNvSpPr txBox="1"/>
          <p:nvPr/>
        </p:nvSpPr>
        <p:spPr>
          <a:xfrm>
            <a:off x="990600" y="2289018"/>
            <a:ext cx="914399" cy="369332"/>
          </a:xfrm>
          <a:prstGeom prst="rect">
            <a:avLst/>
          </a:prstGeom>
          <a:solidFill>
            <a:srgbClr val="FFFF00"/>
          </a:solidFill>
        </p:spPr>
        <p:txBody>
          <a:bodyPr wrap="square" rtlCol="0">
            <a:spAutoFit/>
          </a:bodyPr>
          <a:lstStyle/>
          <a:p>
            <a:pPr algn="ctr"/>
            <a:r>
              <a:rPr lang="nl-BE" b="1" dirty="0" smtClean="0"/>
              <a:t>GP</a:t>
            </a:r>
            <a:endParaRPr lang="nl-BE" b="1" dirty="0"/>
          </a:p>
        </p:txBody>
      </p:sp>
      <p:sp>
        <p:nvSpPr>
          <p:cNvPr id="7" name="TextBox 6"/>
          <p:cNvSpPr txBox="1"/>
          <p:nvPr/>
        </p:nvSpPr>
        <p:spPr>
          <a:xfrm>
            <a:off x="4523509" y="877668"/>
            <a:ext cx="1066800" cy="646331"/>
          </a:xfrm>
          <a:prstGeom prst="rect">
            <a:avLst/>
          </a:prstGeom>
          <a:solidFill>
            <a:srgbClr val="FFFF00"/>
          </a:solidFill>
        </p:spPr>
        <p:txBody>
          <a:bodyPr wrap="square" rtlCol="0">
            <a:spAutoFit/>
          </a:bodyPr>
          <a:lstStyle/>
          <a:p>
            <a:r>
              <a:rPr lang="nl-BE" b="1" dirty="0" err="1" smtClean="0"/>
              <a:t>Referring</a:t>
            </a:r>
            <a:r>
              <a:rPr lang="nl-BE" b="1" dirty="0" smtClean="0"/>
              <a:t> </a:t>
            </a:r>
            <a:r>
              <a:rPr lang="nl-BE" b="1" dirty="0" err="1" smtClean="0"/>
              <a:t>hospital</a:t>
            </a:r>
            <a:endParaRPr lang="nl-BE" b="1" dirty="0"/>
          </a:p>
        </p:txBody>
      </p:sp>
      <p:sp>
        <p:nvSpPr>
          <p:cNvPr id="8" name="TextBox 7"/>
          <p:cNvSpPr txBox="1"/>
          <p:nvPr/>
        </p:nvSpPr>
        <p:spPr>
          <a:xfrm>
            <a:off x="6553200" y="1616975"/>
            <a:ext cx="1641860" cy="369332"/>
          </a:xfrm>
          <a:prstGeom prst="rect">
            <a:avLst/>
          </a:prstGeom>
          <a:solidFill>
            <a:srgbClr val="FFFF00"/>
          </a:solidFill>
        </p:spPr>
        <p:txBody>
          <a:bodyPr wrap="none" rtlCol="0">
            <a:spAutoFit/>
          </a:bodyPr>
          <a:lstStyle/>
          <a:p>
            <a:r>
              <a:rPr lang="nl-BE" b="1" dirty="0" smtClean="0"/>
              <a:t>NGO/</a:t>
            </a:r>
            <a:r>
              <a:rPr lang="nl-BE" b="1" dirty="0" err="1" smtClean="0"/>
              <a:t>employer</a:t>
            </a:r>
            <a:endParaRPr lang="nl-BE" b="1" dirty="0"/>
          </a:p>
        </p:txBody>
      </p:sp>
      <p:sp>
        <p:nvSpPr>
          <p:cNvPr id="9" name="TextBox 8"/>
          <p:cNvSpPr txBox="1"/>
          <p:nvPr/>
        </p:nvSpPr>
        <p:spPr>
          <a:xfrm>
            <a:off x="7024241" y="2821585"/>
            <a:ext cx="1548694" cy="369332"/>
          </a:xfrm>
          <a:prstGeom prst="rect">
            <a:avLst/>
          </a:prstGeom>
          <a:solidFill>
            <a:srgbClr val="FFFF00"/>
          </a:solidFill>
        </p:spPr>
        <p:txBody>
          <a:bodyPr wrap="none" rtlCol="0">
            <a:spAutoFit/>
          </a:bodyPr>
          <a:lstStyle/>
          <a:p>
            <a:r>
              <a:rPr lang="nl-BE" b="1" dirty="0" err="1" smtClean="0"/>
              <a:t>Asylum</a:t>
            </a:r>
            <a:r>
              <a:rPr lang="nl-BE" b="1" dirty="0" smtClean="0"/>
              <a:t> </a:t>
            </a:r>
            <a:r>
              <a:rPr lang="nl-BE" b="1" dirty="0" err="1" smtClean="0"/>
              <a:t>centre</a:t>
            </a:r>
            <a:endParaRPr lang="nl-BE" b="1" dirty="0"/>
          </a:p>
        </p:txBody>
      </p:sp>
      <p:sp>
        <p:nvSpPr>
          <p:cNvPr id="10" name="TextBox 9"/>
          <p:cNvSpPr txBox="1"/>
          <p:nvPr/>
        </p:nvSpPr>
        <p:spPr>
          <a:xfrm>
            <a:off x="1906677" y="1150155"/>
            <a:ext cx="870751" cy="369332"/>
          </a:xfrm>
          <a:prstGeom prst="rect">
            <a:avLst/>
          </a:prstGeom>
          <a:solidFill>
            <a:srgbClr val="FFFF00"/>
          </a:solidFill>
        </p:spPr>
        <p:txBody>
          <a:bodyPr wrap="none" rtlCol="0">
            <a:spAutoFit/>
          </a:bodyPr>
          <a:lstStyle/>
          <a:p>
            <a:r>
              <a:rPr lang="nl-BE" b="1" dirty="0" smtClean="0"/>
              <a:t>Airport</a:t>
            </a:r>
            <a:endParaRPr lang="nl-BE" b="1" dirty="0"/>
          </a:p>
        </p:txBody>
      </p:sp>
      <p:cxnSp>
        <p:nvCxnSpPr>
          <p:cNvPr id="12" name="Straight Arrow Connector 11"/>
          <p:cNvCxnSpPr/>
          <p:nvPr/>
        </p:nvCxnSpPr>
        <p:spPr>
          <a:xfrm>
            <a:off x="1957060" y="2821585"/>
            <a:ext cx="1492508" cy="824161"/>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3091656"/>
            <a:ext cx="1645796" cy="337344"/>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57800" y="1986307"/>
            <a:ext cx="1066801" cy="835278"/>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495800" y="1588532"/>
            <a:ext cx="304800" cy="773987"/>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06333" y="1559369"/>
            <a:ext cx="914400" cy="914400"/>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49568" y="2536494"/>
            <a:ext cx="1686680" cy="369332"/>
          </a:xfrm>
          <a:prstGeom prst="rect">
            <a:avLst/>
          </a:prstGeom>
          <a:solidFill>
            <a:srgbClr val="FFC000"/>
          </a:solidFill>
        </p:spPr>
        <p:txBody>
          <a:bodyPr wrap="none" rtlCol="0">
            <a:spAutoFit/>
          </a:bodyPr>
          <a:lstStyle/>
          <a:p>
            <a:r>
              <a:rPr lang="nl-BE" b="1" dirty="0" smtClean="0"/>
              <a:t>Public health dr</a:t>
            </a:r>
            <a:endParaRPr lang="nl-BE" b="1" dirty="0"/>
          </a:p>
        </p:txBody>
      </p:sp>
      <p:sp>
        <p:nvSpPr>
          <p:cNvPr id="29" name="TextBox 28"/>
          <p:cNvSpPr txBox="1"/>
          <p:nvPr/>
        </p:nvSpPr>
        <p:spPr>
          <a:xfrm>
            <a:off x="3299700" y="2905826"/>
            <a:ext cx="1958100" cy="369332"/>
          </a:xfrm>
          <a:prstGeom prst="rect">
            <a:avLst/>
          </a:prstGeom>
          <a:solidFill>
            <a:schemeClr val="tx2">
              <a:lumMod val="40000"/>
              <a:lumOff val="60000"/>
            </a:schemeClr>
          </a:solidFill>
        </p:spPr>
        <p:txBody>
          <a:bodyPr wrap="none" rtlCol="0">
            <a:spAutoFit/>
          </a:bodyPr>
          <a:lstStyle/>
          <a:p>
            <a:r>
              <a:rPr lang="nl-BE" b="1" dirty="0" smtClean="0"/>
              <a:t>Reference </a:t>
            </a:r>
            <a:r>
              <a:rPr lang="nl-BE" b="1" dirty="0" err="1" smtClean="0"/>
              <a:t>hospital</a:t>
            </a:r>
            <a:endParaRPr lang="nl-BE" b="1" dirty="0"/>
          </a:p>
        </p:txBody>
      </p:sp>
      <p:cxnSp>
        <p:nvCxnSpPr>
          <p:cNvPr id="30" name="Straight Arrow Connector 29"/>
          <p:cNvCxnSpPr/>
          <p:nvPr/>
        </p:nvCxnSpPr>
        <p:spPr>
          <a:xfrm flipH="1">
            <a:off x="4333009" y="3962400"/>
            <a:ext cx="13818" cy="1371600"/>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72406" y="5384861"/>
            <a:ext cx="967701" cy="523220"/>
          </a:xfrm>
          <a:prstGeom prst="rect">
            <a:avLst/>
          </a:prstGeom>
          <a:solidFill>
            <a:srgbClr val="FF0000"/>
          </a:solidFill>
        </p:spPr>
        <p:txBody>
          <a:bodyPr wrap="none" rtlCol="0">
            <a:spAutoFit/>
          </a:bodyPr>
          <a:lstStyle/>
          <a:p>
            <a:r>
              <a:rPr lang="nl-BE" sz="2800" b="1" dirty="0" err="1" smtClean="0"/>
              <a:t>press</a:t>
            </a:r>
            <a:endParaRPr lang="nl-BE" sz="2800" b="1" dirty="0"/>
          </a:p>
        </p:txBody>
      </p:sp>
      <p:cxnSp>
        <p:nvCxnSpPr>
          <p:cNvPr id="34" name="Straight Arrow Connector 33"/>
          <p:cNvCxnSpPr/>
          <p:nvPr/>
        </p:nvCxnSpPr>
        <p:spPr>
          <a:xfrm flipV="1">
            <a:off x="5385954" y="2905826"/>
            <a:ext cx="1371600" cy="327839"/>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590309" y="2133600"/>
            <a:ext cx="962891" cy="687985"/>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831772" y="1616975"/>
            <a:ext cx="349828" cy="745545"/>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957349" y="1523999"/>
            <a:ext cx="651760" cy="809741"/>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133600" y="2651375"/>
            <a:ext cx="1236518" cy="687986"/>
          </a:xfrm>
          <a:prstGeom prst="straightConnector1">
            <a:avLst/>
          </a:prstGeom>
          <a:ln w="53975">
            <a:prstDash val="sysDash"/>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31772" y="3747887"/>
            <a:ext cx="890244" cy="369332"/>
          </a:xfrm>
          <a:prstGeom prst="rect">
            <a:avLst/>
          </a:prstGeom>
          <a:solidFill>
            <a:schemeClr val="accent2">
              <a:lumMod val="60000"/>
              <a:lumOff val="40000"/>
            </a:schemeClr>
          </a:solidFill>
        </p:spPr>
        <p:txBody>
          <a:bodyPr wrap="none" rtlCol="0">
            <a:spAutoFit/>
          </a:bodyPr>
          <a:lstStyle/>
          <a:p>
            <a:r>
              <a:rPr lang="nl-BE" b="1" dirty="0" smtClean="0"/>
              <a:t>cabinet</a:t>
            </a:r>
            <a:endParaRPr lang="nl-BE" b="1" dirty="0"/>
          </a:p>
        </p:txBody>
      </p:sp>
      <p:sp>
        <p:nvSpPr>
          <p:cNvPr id="24" name="TextBox 23"/>
          <p:cNvSpPr txBox="1"/>
          <p:nvPr/>
        </p:nvSpPr>
        <p:spPr>
          <a:xfrm>
            <a:off x="3404754" y="3741192"/>
            <a:ext cx="561372" cy="369332"/>
          </a:xfrm>
          <a:prstGeom prst="rect">
            <a:avLst/>
          </a:prstGeom>
          <a:solidFill>
            <a:schemeClr val="accent5">
              <a:lumMod val="60000"/>
              <a:lumOff val="40000"/>
            </a:schemeClr>
          </a:solidFill>
        </p:spPr>
        <p:txBody>
          <a:bodyPr wrap="none" rtlCol="0">
            <a:spAutoFit/>
          </a:bodyPr>
          <a:lstStyle/>
          <a:p>
            <a:r>
              <a:rPr lang="nl-BE" b="1" dirty="0" smtClean="0"/>
              <a:t>ITM</a:t>
            </a:r>
            <a:endParaRPr lang="nl-BE" b="1" dirty="0"/>
          </a:p>
        </p:txBody>
      </p:sp>
    </p:spTree>
    <p:extLst>
      <p:ext uri="{BB962C8B-B14F-4D97-AF65-F5344CB8AC3E}">
        <p14:creationId xmlns:p14="http://schemas.microsoft.com/office/powerpoint/2010/main" val="3859447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err="1" smtClean="0"/>
              <a:t>Ebola</a:t>
            </a:r>
            <a:r>
              <a:rPr lang="nl-BE" b="1" dirty="0"/>
              <a:t> </a:t>
            </a:r>
            <a:r>
              <a:rPr lang="nl-BE" b="1" dirty="0" smtClean="0"/>
              <a:t>is </a:t>
            </a:r>
            <a:r>
              <a:rPr lang="nl-BE" b="1" dirty="0" err="1" smtClean="0"/>
              <a:t>about</a:t>
            </a:r>
            <a:r>
              <a:rPr lang="nl-BE" b="1" dirty="0" smtClean="0"/>
              <a:t> </a:t>
            </a:r>
            <a:r>
              <a:rPr lang="nl-BE" b="1" dirty="0" err="1" smtClean="0"/>
              <a:t>challenging</a:t>
            </a:r>
            <a:r>
              <a:rPr lang="nl-BE" b="1" dirty="0" smtClean="0"/>
              <a:t> </a:t>
            </a:r>
            <a:r>
              <a:rPr lang="nl-BE" b="1" dirty="0" err="1" smtClean="0"/>
              <a:t>balances</a:t>
            </a:r>
            <a:endParaRPr lang="nl-BE" b="1" dirty="0"/>
          </a:p>
        </p:txBody>
      </p:sp>
      <p:sp>
        <p:nvSpPr>
          <p:cNvPr id="3" name="Content Placeholder 2"/>
          <p:cNvSpPr>
            <a:spLocks noGrp="1"/>
          </p:cNvSpPr>
          <p:nvPr>
            <p:ph idx="1"/>
          </p:nvPr>
        </p:nvSpPr>
        <p:spPr/>
        <p:txBody>
          <a:bodyPr/>
          <a:lstStyle/>
          <a:p>
            <a:r>
              <a:rPr lang="nl-BE" dirty="0" err="1" smtClean="0"/>
              <a:t>Individual</a:t>
            </a:r>
            <a:r>
              <a:rPr lang="nl-BE" dirty="0" smtClean="0"/>
              <a:t> health &gt;&lt; public health</a:t>
            </a:r>
          </a:p>
          <a:p>
            <a:pPr marL="0" indent="0">
              <a:buNone/>
            </a:pPr>
            <a:endParaRPr lang="nl-BE" dirty="0" smtClean="0"/>
          </a:p>
          <a:p>
            <a:r>
              <a:rPr lang="nl-BE" dirty="0" err="1"/>
              <a:t>E</a:t>
            </a:r>
            <a:r>
              <a:rPr lang="nl-BE" dirty="0" err="1" smtClean="0"/>
              <a:t>ffective</a:t>
            </a:r>
            <a:r>
              <a:rPr lang="nl-BE" dirty="0" smtClean="0"/>
              <a:t> treatment &gt;&lt; </a:t>
            </a:r>
            <a:r>
              <a:rPr lang="nl-BE" dirty="0" err="1" smtClean="0"/>
              <a:t>Staff</a:t>
            </a:r>
            <a:r>
              <a:rPr lang="nl-BE" dirty="0" smtClean="0"/>
              <a:t> </a:t>
            </a:r>
            <a:r>
              <a:rPr lang="nl-BE" dirty="0" err="1" smtClean="0"/>
              <a:t>safety</a:t>
            </a:r>
            <a:endParaRPr lang="nl-BE" dirty="0" smtClean="0"/>
          </a:p>
          <a:p>
            <a:pPr marL="0" indent="0">
              <a:buNone/>
            </a:pPr>
            <a:endParaRPr lang="nl-BE" dirty="0" smtClean="0"/>
          </a:p>
          <a:p>
            <a:r>
              <a:rPr lang="nl-BE" dirty="0" err="1" smtClean="0"/>
              <a:t>Pragmatism</a:t>
            </a:r>
            <a:r>
              <a:rPr lang="nl-BE" dirty="0" smtClean="0"/>
              <a:t> &gt;&lt; </a:t>
            </a:r>
            <a:r>
              <a:rPr lang="nl-BE" dirty="0" err="1" smtClean="0"/>
              <a:t>maximal</a:t>
            </a:r>
            <a:r>
              <a:rPr lang="nl-BE" dirty="0" smtClean="0"/>
              <a:t> </a:t>
            </a:r>
            <a:r>
              <a:rPr lang="nl-BE" dirty="0" err="1" smtClean="0"/>
              <a:t>safety</a:t>
            </a:r>
            <a:r>
              <a:rPr lang="nl-BE" dirty="0" smtClean="0"/>
              <a:t> </a:t>
            </a:r>
          </a:p>
          <a:p>
            <a:endParaRPr lang="nl-BE" dirty="0"/>
          </a:p>
          <a:p>
            <a:r>
              <a:rPr lang="nl-BE" dirty="0" err="1" smtClean="0"/>
              <a:t>Overdiagnosis</a:t>
            </a:r>
            <a:r>
              <a:rPr lang="nl-BE" dirty="0" smtClean="0"/>
              <a:t> &gt;&lt; </a:t>
            </a:r>
            <a:r>
              <a:rPr lang="nl-BE" dirty="0" err="1" smtClean="0"/>
              <a:t>underdiagnosis</a:t>
            </a:r>
            <a:endParaRPr lang="nl-BE" dirty="0" smtClean="0"/>
          </a:p>
          <a:p>
            <a:endParaRPr lang="nl-BE" dirty="0"/>
          </a:p>
        </p:txBody>
      </p:sp>
    </p:spTree>
    <p:extLst>
      <p:ext uri="{BB962C8B-B14F-4D97-AF65-F5344CB8AC3E}">
        <p14:creationId xmlns:p14="http://schemas.microsoft.com/office/powerpoint/2010/main" val="267320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nl-BE" sz="3200" b="1" i="1" dirty="0" err="1" smtClean="0"/>
              <a:t>Ebola</a:t>
            </a:r>
            <a:r>
              <a:rPr lang="nl-BE" sz="3200" b="1" i="1" dirty="0" smtClean="0"/>
              <a:t> </a:t>
            </a:r>
            <a:r>
              <a:rPr lang="nl-BE" sz="3200" b="1" i="1" dirty="0" err="1" smtClean="0"/>
              <a:t>epidemic</a:t>
            </a:r>
            <a:r>
              <a:rPr lang="nl-BE" sz="3200" b="1" i="1" dirty="0" smtClean="0"/>
              <a:t> (2013)- 2014-2015</a:t>
            </a:r>
            <a:endParaRPr lang="nl-BE" sz="3200" b="1" i="1" dirty="0"/>
          </a:p>
        </p:txBody>
      </p:sp>
      <p:sp>
        <p:nvSpPr>
          <p:cNvPr id="7" name="Content Placeholder 6"/>
          <p:cNvSpPr>
            <a:spLocks noGrp="1"/>
          </p:cNvSpPr>
          <p:nvPr>
            <p:ph idx="1"/>
          </p:nvPr>
        </p:nvSpPr>
        <p:spPr>
          <a:xfrm>
            <a:off x="347272" y="1295400"/>
            <a:ext cx="8229600" cy="4953000"/>
          </a:xfrm>
        </p:spPr>
        <p:txBody>
          <a:bodyPr>
            <a:normAutofit/>
          </a:bodyPr>
          <a:lstStyle/>
          <a:p>
            <a:r>
              <a:rPr lang="nl-BE" dirty="0" smtClean="0"/>
              <a:t>Time </a:t>
            </a:r>
            <a:r>
              <a:rPr lang="nl-BE" dirty="0" err="1" smtClean="0"/>
              <a:t>to</a:t>
            </a:r>
            <a:r>
              <a:rPr lang="nl-BE" dirty="0" smtClean="0"/>
              <a:t> look in </a:t>
            </a:r>
            <a:r>
              <a:rPr lang="nl-BE" dirty="0" err="1" smtClean="0"/>
              <a:t>the</a:t>
            </a:r>
            <a:r>
              <a:rPr lang="nl-BE" dirty="0" smtClean="0"/>
              <a:t> </a:t>
            </a:r>
            <a:r>
              <a:rPr lang="nl-BE" dirty="0" err="1" smtClean="0"/>
              <a:t>mirror</a:t>
            </a:r>
            <a:r>
              <a:rPr lang="nl-BE" dirty="0" smtClean="0"/>
              <a:t>…</a:t>
            </a:r>
          </a:p>
          <a:p>
            <a:endParaRPr lang="nl-BE" dirty="0"/>
          </a:p>
          <a:p>
            <a:endParaRPr lang="nl-BE" dirty="0" smtClean="0"/>
          </a:p>
          <a:p>
            <a:endParaRPr lang="nl-BE" dirty="0"/>
          </a:p>
          <a:p>
            <a:endParaRPr lang="nl-BE" dirty="0" smtClean="0"/>
          </a:p>
          <a:p>
            <a:endParaRPr lang="nl-BE" dirty="0"/>
          </a:p>
          <a:p>
            <a:endParaRPr lang="nl-BE" dirty="0" smtClean="0"/>
          </a:p>
          <a:p>
            <a:r>
              <a:rPr lang="nl-BE" dirty="0" err="1" smtClean="0"/>
              <a:t>What</a:t>
            </a:r>
            <a:r>
              <a:rPr lang="nl-BE" dirty="0" smtClean="0"/>
              <a:t> was </a:t>
            </a:r>
            <a:r>
              <a:rPr lang="nl-BE" dirty="0" err="1" smtClean="0"/>
              <a:t>good</a:t>
            </a:r>
            <a:r>
              <a:rPr lang="nl-BE" dirty="0" smtClean="0"/>
              <a:t>? </a:t>
            </a:r>
            <a:r>
              <a:rPr lang="nl-BE" dirty="0" err="1" smtClean="0"/>
              <a:t>What</a:t>
            </a:r>
            <a:r>
              <a:rPr lang="nl-BE" dirty="0" smtClean="0"/>
              <a:t> has </a:t>
            </a:r>
            <a:r>
              <a:rPr lang="nl-BE" dirty="0" err="1" smtClean="0"/>
              <a:t>to</a:t>
            </a:r>
            <a:r>
              <a:rPr lang="nl-BE" dirty="0" smtClean="0"/>
              <a:t> </a:t>
            </a:r>
            <a:r>
              <a:rPr lang="nl-BE" dirty="0" err="1" smtClean="0"/>
              <a:t>be</a:t>
            </a:r>
            <a:r>
              <a:rPr lang="nl-BE" dirty="0" smtClean="0"/>
              <a:t> </a:t>
            </a:r>
            <a:r>
              <a:rPr lang="nl-BE" dirty="0" err="1" smtClean="0"/>
              <a:t>improved</a:t>
            </a:r>
            <a:r>
              <a:rPr lang="nl-BE" dirty="0" smtClean="0"/>
              <a:t>…?</a:t>
            </a:r>
          </a:p>
          <a:p>
            <a:endParaRPr lang="nl-BE" dirty="0"/>
          </a:p>
          <a:p>
            <a:endParaRPr lang="nl-BE" dirty="0" smtClean="0"/>
          </a:p>
          <a:p>
            <a:endParaRPr lang="nl-BE" dirty="0"/>
          </a:p>
          <a:p>
            <a:endParaRPr lang="nl-BE" dirty="0" smtClean="0"/>
          </a:p>
          <a:p>
            <a:endParaRPr lang="nl-BE" dirty="0"/>
          </a:p>
          <a:p>
            <a:endParaRPr lang="nl-BE" dirty="0" smtClean="0"/>
          </a:p>
          <a:p>
            <a:endParaRPr lang="nl-BE" dirty="0" smtClean="0"/>
          </a:p>
        </p:txBody>
      </p:sp>
      <p:sp>
        <p:nvSpPr>
          <p:cNvPr id="3" name="Slide Number Placeholder 2"/>
          <p:cNvSpPr>
            <a:spLocks noGrp="1"/>
          </p:cNvSpPr>
          <p:nvPr>
            <p:ph type="sldNum" sz="quarter" idx="12"/>
          </p:nvPr>
        </p:nvSpPr>
        <p:spPr/>
        <p:txBody>
          <a:bodyPr/>
          <a:lstStyle/>
          <a:p>
            <a:fld id="{BE137E47-D4BE-4D6B-ADA8-98770B06D492}" type="slidenum">
              <a:rPr lang="nl-BE" smtClean="0">
                <a:solidFill>
                  <a:prstClr val="black">
                    <a:tint val="75000"/>
                  </a:prstClr>
                </a:solidFill>
              </a:rPr>
              <a:pPr/>
              <a:t>25</a:t>
            </a:fld>
            <a:endParaRPr lang="nl-BE" dirty="0">
              <a:solidFill>
                <a:prstClr val="black">
                  <a:tint val="75000"/>
                </a:prstClr>
              </a:solidFill>
            </a:endParaRPr>
          </a:p>
        </p:txBody>
      </p:sp>
      <p:pic>
        <p:nvPicPr>
          <p:cNvPr id="1027" name="Picture 3" descr="C:\Users\evlieghe\Pictures\ebola\msf ebo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648200" cy="30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06436"/>
            <a:ext cx="8524056" cy="3837562"/>
          </a:xfrm>
        </p:spPr>
        <p:txBody>
          <a:bodyPr>
            <a:normAutofit fontScale="70000" lnSpcReduction="20000"/>
          </a:bodyPr>
          <a:lstStyle/>
          <a:p>
            <a:r>
              <a:rPr lang="nl-BE" b="1" dirty="0" smtClean="0">
                <a:solidFill>
                  <a:srgbClr val="00B050"/>
                </a:solidFill>
              </a:rPr>
              <a:t>‘Overall a lot of </a:t>
            </a:r>
            <a:r>
              <a:rPr lang="nl-BE" b="1" dirty="0" err="1" smtClean="0">
                <a:solidFill>
                  <a:srgbClr val="00B050"/>
                </a:solidFill>
              </a:rPr>
              <a:t>work</a:t>
            </a:r>
            <a:r>
              <a:rPr lang="nl-BE" b="1" dirty="0" smtClean="0">
                <a:solidFill>
                  <a:srgbClr val="00B050"/>
                </a:solidFill>
              </a:rPr>
              <a:t> has been </a:t>
            </a:r>
            <a:r>
              <a:rPr lang="nl-BE" b="1" dirty="0" err="1" smtClean="0">
                <a:solidFill>
                  <a:srgbClr val="00B050"/>
                </a:solidFill>
              </a:rPr>
              <a:t>done</a:t>
            </a:r>
            <a:r>
              <a:rPr lang="nl-BE" b="1" dirty="0" smtClean="0">
                <a:solidFill>
                  <a:srgbClr val="00B050"/>
                </a:solidFill>
              </a:rPr>
              <a:t> in the past few </a:t>
            </a:r>
            <a:r>
              <a:rPr lang="nl-BE" b="1" dirty="0" err="1" smtClean="0">
                <a:solidFill>
                  <a:srgbClr val="00B050"/>
                </a:solidFill>
              </a:rPr>
              <a:t>months</a:t>
            </a:r>
            <a:r>
              <a:rPr lang="nl-BE" b="1" dirty="0" smtClean="0">
                <a:solidFill>
                  <a:srgbClr val="00B050"/>
                </a:solidFill>
              </a:rPr>
              <a:t> </a:t>
            </a:r>
            <a:r>
              <a:rPr lang="nl-BE" b="1" dirty="0" err="1" smtClean="0">
                <a:solidFill>
                  <a:srgbClr val="00B050"/>
                </a:solidFill>
              </a:rPr>
              <a:t>by</a:t>
            </a:r>
            <a:r>
              <a:rPr lang="nl-BE" b="1" dirty="0" smtClean="0">
                <a:solidFill>
                  <a:srgbClr val="00B050"/>
                </a:solidFill>
              </a:rPr>
              <a:t> the </a:t>
            </a:r>
            <a:r>
              <a:rPr lang="nl-BE" b="1" dirty="0" err="1" smtClean="0">
                <a:solidFill>
                  <a:srgbClr val="00B050"/>
                </a:solidFill>
              </a:rPr>
              <a:t>entire</a:t>
            </a:r>
            <a:r>
              <a:rPr lang="nl-BE" b="1" dirty="0" smtClean="0">
                <a:solidFill>
                  <a:srgbClr val="00B050"/>
                </a:solidFill>
              </a:rPr>
              <a:t> team’</a:t>
            </a:r>
          </a:p>
          <a:p>
            <a:r>
              <a:rPr lang="nl-BE" b="1" dirty="0" smtClean="0">
                <a:solidFill>
                  <a:srgbClr val="00B050"/>
                </a:solidFill>
              </a:rPr>
              <a:t>‘We </a:t>
            </a:r>
            <a:r>
              <a:rPr lang="nl-BE" b="1" dirty="0" err="1" smtClean="0">
                <a:solidFill>
                  <a:srgbClr val="00B050"/>
                </a:solidFill>
              </a:rPr>
              <a:t>appreciate</a:t>
            </a:r>
            <a:r>
              <a:rPr lang="nl-BE" b="1" dirty="0" smtClean="0">
                <a:solidFill>
                  <a:srgbClr val="00B050"/>
                </a:solidFill>
              </a:rPr>
              <a:t> the </a:t>
            </a:r>
            <a:r>
              <a:rPr lang="nl-BE" b="1" dirty="0" err="1" smtClean="0">
                <a:solidFill>
                  <a:srgbClr val="00B050"/>
                </a:solidFill>
              </a:rPr>
              <a:t>pragmatic</a:t>
            </a:r>
            <a:r>
              <a:rPr lang="nl-BE" b="1" dirty="0" smtClean="0">
                <a:solidFill>
                  <a:srgbClr val="00B050"/>
                </a:solidFill>
              </a:rPr>
              <a:t> approach building on </a:t>
            </a:r>
            <a:r>
              <a:rPr lang="nl-BE" b="1" dirty="0" err="1" smtClean="0">
                <a:solidFill>
                  <a:srgbClr val="00B050"/>
                </a:solidFill>
              </a:rPr>
              <a:t>existing</a:t>
            </a:r>
            <a:r>
              <a:rPr lang="nl-BE" b="1" dirty="0" smtClean="0">
                <a:solidFill>
                  <a:srgbClr val="00B050"/>
                </a:solidFill>
              </a:rPr>
              <a:t> </a:t>
            </a:r>
            <a:r>
              <a:rPr lang="nl-BE" b="1" dirty="0" err="1" smtClean="0">
                <a:solidFill>
                  <a:srgbClr val="00B050"/>
                </a:solidFill>
              </a:rPr>
              <a:t>structures</a:t>
            </a:r>
            <a:r>
              <a:rPr lang="nl-BE" b="1" dirty="0" smtClean="0">
                <a:solidFill>
                  <a:srgbClr val="00B050"/>
                </a:solidFill>
              </a:rPr>
              <a:t>’</a:t>
            </a:r>
          </a:p>
          <a:p>
            <a:r>
              <a:rPr lang="nl-BE" b="1" dirty="0" smtClean="0">
                <a:solidFill>
                  <a:srgbClr val="00B050"/>
                </a:solidFill>
              </a:rPr>
              <a:t>‘</a:t>
            </a:r>
            <a:r>
              <a:rPr lang="nl-BE" b="1" dirty="0" err="1" smtClean="0">
                <a:solidFill>
                  <a:srgbClr val="00B050"/>
                </a:solidFill>
              </a:rPr>
              <a:t>Belgian</a:t>
            </a:r>
            <a:r>
              <a:rPr lang="nl-BE" b="1" dirty="0" smtClean="0">
                <a:solidFill>
                  <a:srgbClr val="00B050"/>
                </a:solidFill>
              </a:rPr>
              <a:t> </a:t>
            </a:r>
            <a:r>
              <a:rPr lang="nl-BE" b="1" dirty="0" err="1" smtClean="0">
                <a:solidFill>
                  <a:srgbClr val="00B050"/>
                </a:solidFill>
              </a:rPr>
              <a:t>experience</a:t>
            </a:r>
            <a:r>
              <a:rPr lang="nl-BE" b="1" dirty="0" smtClean="0">
                <a:solidFill>
                  <a:srgbClr val="00B050"/>
                </a:solidFill>
              </a:rPr>
              <a:t> </a:t>
            </a:r>
            <a:r>
              <a:rPr lang="nl-BE" b="1" dirty="0" err="1" smtClean="0">
                <a:solidFill>
                  <a:srgbClr val="00B050"/>
                </a:solidFill>
              </a:rPr>
              <a:t>could</a:t>
            </a:r>
            <a:r>
              <a:rPr lang="nl-BE" b="1" dirty="0" smtClean="0">
                <a:solidFill>
                  <a:srgbClr val="00B050"/>
                </a:solidFill>
              </a:rPr>
              <a:t> serve as a model </a:t>
            </a:r>
            <a:r>
              <a:rPr lang="nl-BE" b="1" dirty="0" err="1" smtClean="0">
                <a:solidFill>
                  <a:srgbClr val="00B050"/>
                </a:solidFill>
              </a:rPr>
              <a:t>for</a:t>
            </a:r>
            <a:r>
              <a:rPr lang="nl-BE" b="1" dirty="0" smtClean="0">
                <a:solidFill>
                  <a:srgbClr val="00B050"/>
                </a:solidFill>
              </a:rPr>
              <a:t> </a:t>
            </a:r>
            <a:r>
              <a:rPr lang="nl-BE" b="1" dirty="0" err="1" smtClean="0">
                <a:solidFill>
                  <a:srgbClr val="00B050"/>
                </a:solidFill>
              </a:rPr>
              <a:t>other</a:t>
            </a:r>
            <a:r>
              <a:rPr lang="nl-BE" b="1" dirty="0" smtClean="0">
                <a:solidFill>
                  <a:srgbClr val="00B050"/>
                </a:solidFill>
              </a:rPr>
              <a:t> </a:t>
            </a:r>
            <a:r>
              <a:rPr lang="nl-BE" b="1" dirty="0" err="1" smtClean="0">
                <a:solidFill>
                  <a:srgbClr val="00B050"/>
                </a:solidFill>
              </a:rPr>
              <a:t>countries</a:t>
            </a:r>
            <a:r>
              <a:rPr lang="nl-BE" b="1" dirty="0" smtClean="0">
                <a:solidFill>
                  <a:srgbClr val="00B050"/>
                </a:solidFill>
              </a:rPr>
              <a:t>’</a:t>
            </a:r>
          </a:p>
          <a:p>
            <a:pPr marL="0" indent="0">
              <a:buNone/>
            </a:pPr>
            <a:endParaRPr lang="nl-BE" i="1" dirty="0" smtClean="0"/>
          </a:p>
          <a:p>
            <a:r>
              <a:rPr lang="nl-BE" sz="3400" b="1" dirty="0" err="1" smtClean="0">
                <a:solidFill>
                  <a:srgbClr val="FF0000"/>
                </a:solidFill>
              </a:rPr>
              <a:t>Working</a:t>
            </a:r>
            <a:r>
              <a:rPr lang="nl-BE" sz="3400" b="1" dirty="0" smtClean="0">
                <a:solidFill>
                  <a:srgbClr val="FF0000"/>
                </a:solidFill>
              </a:rPr>
              <a:t> points:</a:t>
            </a:r>
          </a:p>
          <a:p>
            <a:pPr lvl="1"/>
            <a:r>
              <a:rPr lang="nl-BE" sz="3400" b="1" dirty="0" err="1" smtClean="0">
                <a:solidFill>
                  <a:srgbClr val="FF0000"/>
                </a:solidFill>
              </a:rPr>
              <a:t>Strengthen</a:t>
            </a:r>
            <a:r>
              <a:rPr lang="nl-BE" sz="3400" b="1" dirty="0" smtClean="0">
                <a:solidFill>
                  <a:srgbClr val="FF0000"/>
                </a:solidFill>
              </a:rPr>
              <a:t>/</a:t>
            </a:r>
            <a:r>
              <a:rPr lang="nl-BE" sz="3400" b="1" dirty="0" err="1" smtClean="0">
                <a:solidFill>
                  <a:srgbClr val="FF0000"/>
                </a:solidFill>
              </a:rPr>
              <a:t>excercise</a:t>
            </a:r>
            <a:r>
              <a:rPr lang="nl-BE" sz="3400" b="1" dirty="0" smtClean="0">
                <a:solidFill>
                  <a:srgbClr val="FF0000"/>
                </a:solidFill>
              </a:rPr>
              <a:t> </a:t>
            </a:r>
            <a:r>
              <a:rPr lang="nl-BE" sz="3400" b="1" dirty="0" err="1" smtClean="0">
                <a:solidFill>
                  <a:srgbClr val="FF0000"/>
                </a:solidFill>
              </a:rPr>
              <a:t>preparedness</a:t>
            </a:r>
            <a:r>
              <a:rPr lang="nl-BE" sz="3400" b="1" dirty="0" smtClean="0">
                <a:solidFill>
                  <a:srgbClr val="FF0000"/>
                </a:solidFill>
              </a:rPr>
              <a:t> at first line services</a:t>
            </a:r>
          </a:p>
          <a:p>
            <a:pPr lvl="1"/>
            <a:r>
              <a:rPr lang="nl-BE" sz="3400" b="1" dirty="0" err="1" smtClean="0">
                <a:solidFill>
                  <a:srgbClr val="FF0000"/>
                </a:solidFill>
              </a:rPr>
              <a:t>Compare</a:t>
            </a:r>
            <a:r>
              <a:rPr lang="nl-BE" sz="3400" b="1" dirty="0" smtClean="0">
                <a:solidFill>
                  <a:srgbClr val="FF0000"/>
                </a:solidFill>
              </a:rPr>
              <a:t> airport </a:t>
            </a:r>
            <a:r>
              <a:rPr lang="nl-BE" sz="3400" b="1" dirty="0" err="1" smtClean="0">
                <a:solidFill>
                  <a:srgbClr val="FF0000"/>
                </a:solidFill>
              </a:rPr>
              <a:t>experiences</a:t>
            </a:r>
            <a:r>
              <a:rPr lang="nl-BE" sz="3400" b="1" dirty="0" smtClean="0">
                <a:solidFill>
                  <a:srgbClr val="FF0000"/>
                </a:solidFill>
              </a:rPr>
              <a:t> </a:t>
            </a:r>
            <a:r>
              <a:rPr lang="nl-BE" sz="3400" b="1" dirty="0" err="1" smtClean="0">
                <a:solidFill>
                  <a:srgbClr val="FF0000"/>
                </a:solidFill>
              </a:rPr>
              <a:t>with</a:t>
            </a:r>
            <a:r>
              <a:rPr lang="nl-BE" sz="3400" b="1" dirty="0" smtClean="0">
                <a:solidFill>
                  <a:srgbClr val="FF0000"/>
                </a:solidFill>
              </a:rPr>
              <a:t> UK, </a:t>
            </a:r>
            <a:r>
              <a:rPr lang="nl-BE" sz="3400" b="1" dirty="0">
                <a:solidFill>
                  <a:srgbClr val="FF0000"/>
                </a:solidFill>
              </a:rPr>
              <a:t>F</a:t>
            </a:r>
            <a:r>
              <a:rPr lang="nl-BE" sz="3400" b="1" dirty="0" smtClean="0">
                <a:solidFill>
                  <a:srgbClr val="FF0000"/>
                </a:solidFill>
              </a:rPr>
              <a:t>rance, Morocco</a:t>
            </a:r>
          </a:p>
          <a:p>
            <a:pPr lvl="1"/>
            <a:r>
              <a:rPr lang="nl-BE" sz="3400" b="1" dirty="0" err="1" smtClean="0">
                <a:solidFill>
                  <a:srgbClr val="FF0000"/>
                </a:solidFill>
              </a:rPr>
              <a:t>Use</a:t>
            </a:r>
            <a:r>
              <a:rPr lang="nl-BE" sz="3400" b="1" dirty="0" smtClean="0">
                <a:solidFill>
                  <a:srgbClr val="FF0000"/>
                </a:solidFill>
              </a:rPr>
              <a:t> ‘</a:t>
            </a:r>
            <a:r>
              <a:rPr lang="nl-BE" sz="3400" b="1" dirty="0" err="1" smtClean="0">
                <a:solidFill>
                  <a:srgbClr val="FF0000"/>
                </a:solidFill>
              </a:rPr>
              <a:t>legacy</a:t>
            </a:r>
            <a:r>
              <a:rPr lang="nl-BE" sz="3400" b="1" dirty="0" smtClean="0">
                <a:solidFill>
                  <a:srgbClr val="FF0000"/>
                </a:solidFill>
              </a:rPr>
              <a:t>’ </a:t>
            </a:r>
            <a:r>
              <a:rPr lang="nl-BE" sz="3400" b="1" dirty="0" err="1" smtClean="0">
                <a:solidFill>
                  <a:srgbClr val="FF0000"/>
                </a:solidFill>
              </a:rPr>
              <a:t>to</a:t>
            </a:r>
            <a:r>
              <a:rPr lang="nl-BE" sz="3400" b="1" dirty="0" smtClean="0">
                <a:solidFill>
                  <a:srgbClr val="FF0000"/>
                </a:solidFill>
              </a:rPr>
              <a:t> </a:t>
            </a:r>
            <a:r>
              <a:rPr lang="nl-BE" sz="3400" b="1" dirty="0" err="1" smtClean="0">
                <a:solidFill>
                  <a:srgbClr val="FF0000"/>
                </a:solidFill>
              </a:rPr>
              <a:t>prepare</a:t>
            </a:r>
            <a:r>
              <a:rPr lang="nl-BE" sz="3400" b="1" dirty="0" smtClean="0">
                <a:solidFill>
                  <a:srgbClr val="FF0000"/>
                </a:solidFill>
              </a:rPr>
              <a:t> </a:t>
            </a:r>
            <a:r>
              <a:rPr lang="nl-BE" sz="3400" b="1" dirty="0" err="1" smtClean="0">
                <a:solidFill>
                  <a:srgbClr val="FF0000"/>
                </a:solidFill>
              </a:rPr>
              <a:t>for</a:t>
            </a:r>
            <a:r>
              <a:rPr lang="nl-BE" sz="3400" b="1" dirty="0" smtClean="0">
                <a:solidFill>
                  <a:srgbClr val="FF0000"/>
                </a:solidFill>
              </a:rPr>
              <a:t> </a:t>
            </a:r>
            <a:r>
              <a:rPr lang="nl-BE" sz="3400" b="1" dirty="0" err="1" smtClean="0">
                <a:solidFill>
                  <a:srgbClr val="FF0000"/>
                </a:solidFill>
              </a:rPr>
              <a:t>future</a:t>
            </a:r>
            <a:r>
              <a:rPr lang="nl-BE" sz="3400" b="1" dirty="0" smtClean="0">
                <a:solidFill>
                  <a:srgbClr val="FF0000"/>
                </a:solidFill>
              </a:rPr>
              <a:t> </a:t>
            </a:r>
            <a:r>
              <a:rPr lang="nl-BE" sz="3400" b="1" dirty="0" err="1" smtClean="0">
                <a:solidFill>
                  <a:srgbClr val="FF0000"/>
                </a:solidFill>
              </a:rPr>
              <a:t>threats</a:t>
            </a:r>
            <a:endParaRPr lang="nl-BE" sz="3400" b="1" dirty="0" smtClean="0">
              <a:solidFill>
                <a:srgbClr val="FF0000"/>
              </a:solidFill>
            </a:endParaRPr>
          </a:p>
          <a:p>
            <a:pPr lvl="1"/>
            <a:r>
              <a:rPr lang="nl-BE" sz="3400" b="1" dirty="0" smtClean="0">
                <a:solidFill>
                  <a:srgbClr val="FF0000"/>
                </a:solidFill>
              </a:rPr>
              <a:t>…</a:t>
            </a:r>
          </a:p>
          <a:p>
            <a:endParaRPr lang="nl-BE" dirty="0" smtClean="0"/>
          </a:p>
          <a:p>
            <a:endParaRPr lang="nl-BE" dirty="0" smtClean="0"/>
          </a:p>
          <a:p>
            <a:endParaRPr lang="nl-BE" dirty="0" smtClean="0"/>
          </a:p>
          <a:p>
            <a:endParaRPr lang="nl-BE" dirty="0"/>
          </a:p>
        </p:txBody>
      </p:sp>
      <p:pic>
        <p:nvPicPr>
          <p:cNvPr id="2050" name="Picture 2" descr="C:\Users\evlieghe\Documents\FOD EBOLA\presentaties &amp; publicaties\150425_ebola preparedness_nl academie.jpg"/>
          <p:cNvPicPr>
            <a:picLocks noChangeAspect="1" noChangeArrowheads="1"/>
          </p:cNvPicPr>
          <p:nvPr/>
        </p:nvPicPr>
        <p:blipFill rotWithShape="1">
          <a:blip r:embed="rId2">
            <a:extLst>
              <a:ext uri="{28A0092B-C50C-407E-A947-70E740481C1C}">
                <a14:useLocalDpi xmlns:a14="http://schemas.microsoft.com/office/drawing/2010/main" val="0"/>
              </a:ext>
            </a:extLst>
          </a:blip>
          <a:srcRect l="6515" t="17576" r="6666" b="18586"/>
          <a:stretch/>
        </p:blipFill>
        <p:spPr bwMode="auto">
          <a:xfrm>
            <a:off x="3633992" y="-20782"/>
            <a:ext cx="5489226" cy="30272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4847" y="300243"/>
            <a:ext cx="2507738" cy="830997"/>
          </a:xfrm>
          <a:prstGeom prst="rect">
            <a:avLst/>
          </a:prstGeom>
          <a:noFill/>
        </p:spPr>
        <p:txBody>
          <a:bodyPr wrap="none" rtlCol="0">
            <a:spAutoFit/>
          </a:bodyPr>
          <a:lstStyle/>
          <a:p>
            <a:r>
              <a:rPr lang="nl-BE" sz="2400" b="1" dirty="0" smtClean="0"/>
              <a:t>ECDC peer review </a:t>
            </a:r>
          </a:p>
          <a:p>
            <a:r>
              <a:rPr lang="nl-BE" sz="2400" b="1" dirty="0" err="1" smtClean="0"/>
              <a:t>March</a:t>
            </a:r>
            <a:r>
              <a:rPr lang="nl-BE" sz="2400" b="1" dirty="0" smtClean="0"/>
              <a:t> 2015</a:t>
            </a:r>
            <a:endParaRPr lang="nl-BE" sz="2400" b="1" dirty="0"/>
          </a:p>
        </p:txBody>
      </p:sp>
    </p:spTree>
    <p:extLst>
      <p:ext uri="{BB962C8B-B14F-4D97-AF65-F5344CB8AC3E}">
        <p14:creationId xmlns:p14="http://schemas.microsoft.com/office/powerpoint/2010/main" val="3171305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600" b="1" dirty="0" err="1" smtClean="0"/>
              <a:t>Towards</a:t>
            </a:r>
            <a:r>
              <a:rPr lang="nl-BE" sz="3600" b="1" dirty="0" smtClean="0"/>
              <a:t> a </a:t>
            </a:r>
            <a:r>
              <a:rPr lang="nl-BE" sz="3600" b="1" dirty="0" err="1" smtClean="0"/>
              <a:t>generic</a:t>
            </a:r>
            <a:r>
              <a:rPr lang="nl-BE" sz="3600" b="1" dirty="0" smtClean="0"/>
              <a:t> </a:t>
            </a:r>
            <a:r>
              <a:rPr lang="nl-BE" sz="3600" b="1" dirty="0" err="1" smtClean="0"/>
              <a:t>preparedness</a:t>
            </a:r>
            <a:r>
              <a:rPr lang="nl-BE" sz="3600" b="1" dirty="0" smtClean="0"/>
              <a:t> plan…</a:t>
            </a:r>
            <a:endParaRPr lang="nl-BE" sz="3600" b="1" dirty="0"/>
          </a:p>
        </p:txBody>
      </p:sp>
      <p:sp>
        <p:nvSpPr>
          <p:cNvPr id="3" name="Content Placeholder 2"/>
          <p:cNvSpPr>
            <a:spLocks noGrp="1"/>
          </p:cNvSpPr>
          <p:nvPr>
            <p:ph idx="1"/>
          </p:nvPr>
        </p:nvSpPr>
        <p:spPr>
          <a:xfrm>
            <a:off x="457200" y="1600200"/>
            <a:ext cx="8610600" cy="4525963"/>
          </a:xfrm>
        </p:spPr>
        <p:txBody>
          <a:bodyPr>
            <a:normAutofit fontScale="85000" lnSpcReduction="20000"/>
          </a:bodyPr>
          <a:lstStyle/>
          <a:p>
            <a:r>
              <a:rPr lang="nl-BE" dirty="0" err="1" smtClean="0"/>
              <a:t>Which</a:t>
            </a:r>
            <a:r>
              <a:rPr lang="nl-BE" dirty="0" smtClean="0"/>
              <a:t> entry point policy? </a:t>
            </a:r>
          </a:p>
          <a:p>
            <a:pPr lvl="2"/>
            <a:r>
              <a:rPr lang="nl-BE" dirty="0" err="1" smtClean="0"/>
              <a:t>Scientific</a:t>
            </a:r>
            <a:r>
              <a:rPr lang="nl-BE" dirty="0" smtClean="0"/>
              <a:t> </a:t>
            </a:r>
            <a:r>
              <a:rPr lang="nl-BE" dirty="0" err="1" smtClean="0"/>
              <a:t>evidence</a:t>
            </a:r>
            <a:r>
              <a:rPr lang="nl-BE" dirty="0" smtClean="0"/>
              <a:t> versus </a:t>
            </a:r>
            <a:r>
              <a:rPr lang="nl-BE" dirty="0" err="1" smtClean="0"/>
              <a:t>perception</a:t>
            </a:r>
            <a:r>
              <a:rPr lang="nl-BE" dirty="0" smtClean="0"/>
              <a:t> of control</a:t>
            </a:r>
          </a:p>
          <a:p>
            <a:pPr lvl="2"/>
            <a:endParaRPr lang="nl-BE" dirty="0" smtClean="0"/>
          </a:p>
          <a:p>
            <a:r>
              <a:rPr lang="nl-BE" dirty="0" smtClean="0"/>
              <a:t>How </a:t>
            </a:r>
            <a:r>
              <a:rPr lang="nl-BE" dirty="0" err="1" smtClean="0"/>
              <a:t>to</a:t>
            </a:r>
            <a:r>
              <a:rPr lang="nl-BE" dirty="0" smtClean="0"/>
              <a:t> </a:t>
            </a:r>
            <a:r>
              <a:rPr lang="nl-BE" dirty="0" err="1" smtClean="0"/>
              <a:t>prepare</a:t>
            </a:r>
            <a:r>
              <a:rPr lang="nl-BE" dirty="0" smtClean="0"/>
              <a:t> first line care </a:t>
            </a:r>
            <a:r>
              <a:rPr lang="nl-BE" dirty="0" err="1" smtClean="0"/>
              <a:t>for</a:t>
            </a:r>
            <a:r>
              <a:rPr lang="nl-BE" dirty="0" smtClean="0"/>
              <a:t> rare events?</a:t>
            </a:r>
          </a:p>
          <a:p>
            <a:pPr lvl="2"/>
            <a:r>
              <a:rPr lang="nl-BE" dirty="0" err="1" smtClean="0"/>
              <a:t>Preparedeness</a:t>
            </a:r>
            <a:r>
              <a:rPr lang="nl-BE" dirty="0" smtClean="0"/>
              <a:t> in </a:t>
            </a:r>
            <a:r>
              <a:rPr lang="nl-BE" dirty="0" err="1" smtClean="0"/>
              <a:t>targeted</a:t>
            </a:r>
            <a:r>
              <a:rPr lang="nl-BE" dirty="0" smtClean="0"/>
              <a:t> </a:t>
            </a:r>
            <a:r>
              <a:rPr lang="nl-BE" dirty="0" err="1" smtClean="0"/>
              <a:t>vulnerable</a:t>
            </a:r>
            <a:r>
              <a:rPr lang="nl-BE" dirty="0" smtClean="0"/>
              <a:t> </a:t>
            </a:r>
            <a:r>
              <a:rPr lang="nl-BE" dirty="0" err="1" smtClean="0"/>
              <a:t>populations</a:t>
            </a:r>
            <a:r>
              <a:rPr lang="nl-BE" dirty="0" smtClean="0"/>
              <a:t> (e.g. </a:t>
            </a:r>
            <a:r>
              <a:rPr lang="nl-BE" dirty="0" err="1" smtClean="0"/>
              <a:t>asylumcentres</a:t>
            </a:r>
            <a:r>
              <a:rPr lang="nl-BE" dirty="0" smtClean="0"/>
              <a:t>)</a:t>
            </a:r>
          </a:p>
          <a:p>
            <a:pPr lvl="2"/>
            <a:endParaRPr lang="nl-BE" dirty="0" smtClean="0"/>
          </a:p>
          <a:p>
            <a:r>
              <a:rPr lang="nl-BE" dirty="0">
                <a:sym typeface="Wingdings" panose="05000000000000000000" pitchFamily="2" charset="2"/>
              </a:rPr>
              <a:t>How </a:t>
            </a:r>
            <a:r>
              <a:rPr lang="nl-BE" dirty="0" err="1">
                <a:sym typeface="Wingdings" panose="05000000000000000000" pitchFamily="2" charset="2"/>
              </a:rPr>
              <a:t>to</a:t>
            </a:r>
            <a:r>
              <a:rPr lang="nl-BE" dirty="0">
                <a:sym typeface="Wingdings" panose="05000000000000000000" pitchFamily="2" charset="2"/>
              </a:rPr>
              <a:t> </a:t>
            </a:r>
            <a:r>
              <a:rPr lang="nl-BE" dirty="0" err="1">
                <a:sym typeface="Wingdings" panose="05000000000000000000" pitchFamily="2" charset="2"/>
              </a:rPr>
              <a:t>strengthen</a:t>
            </a:r>
            <a:r>
              <a:rPr lang="nl-BE" dirty="0">
                <a:sym typeface="Wingdings" panose="05000000000000000000" pitchFamily="2" charset="2"/>
              </a:rPr>
              <a:t> surveillance </a:t>
            </a:r>
            <a:r>
              <a:rPr lang="nl-BE" dirty="0" err="1">
                <a:sym typeface="Wingdings" panose="05000000000000000000" pitchFamily="2" charset="2"/>
              </a:rPr>
              <a:t>and</a:t>
            </a:r>
            <a:r>
              <a:rPr lang="nl-BE" dirty="0">
                <a:sym typeface="Wingdings" panose="05000000000000000000" pitchFamily="2" charset="2"/>
              </a:rPr>
              <a:t> lab </a:t>
            </a:r>
            <a:r>
              <a:rPr lang="nl-BE" dirty="0" err="1" smtClean="0">
                <a:sym typeface="Wingdings" panose="05000000000000000000" pitchFamily="2" charset="2"/>
              </a:rPr>
              <a:t>capacity</a:t>
            </a:r>
            <a:endParaRPr lang="nl-BE" dirty="0" smtClean="0">
              <a:sym typeface="Wingdings" panose="05000000000000000000" pitchFamily="2" charset="2"/>
            </a:endParaRPr>
          </a:p>
          <a:p>
            <a:endParaRPr lang="nl-BE" dirty="0">
              <a:sym typeface="Wingdings" panose="05000000000000000000" pitchFamily="2" charset="2"/>
            </a:endParaRPr>
          </a:p>
          <a:p>
            <a:r>
              <a:rPr lang="nl-BE" dirty="0" err="1" smtClean="0"/>
              <a:t>Patient</a:t>
            </a:r>
            <a:r>
              <a:rPr lang="nl-BE" dirty="0" smtClean="0"/>
              <a:t> transport </a:t>
            </a:r>
            <a:r>
              <a:rPr lang="nl-BE" dirty="0" smtClean="0">
                <a:sym typeface="Wingdings" panose="05000000000000000000" pitchFamily="2" charset="2"/>
              </a:rPr>
              <a:t> part of CBRN </a:t>
            </a:r>
            <a:r>
              <a:rPr lang="nl-BE" dirty="0" err="1" smtClean="0">
                <a:sym typeface="Wingdings" panose="05000000000000000000" pitchFamily="2" charset="2"/>
              </a:rPr>
              <a:t>preparation</a:t>
            </a:r>
            <a:r>
              <a:rPr lang="nl-BE" dirty="0" smtClean="0">
                <a:sym typeface="Wingdings" panose="05000000000000000000" pitchFamily="2" charset="2"/>
              </a:rPr>
              <a:t>?</a:t>
            </a:r>
          </a:p>
          <a:p>
            <a:endParaRPr lang="nl-BE" dirty="0" smtClean="0">
              <a:sym typeface="Wingdings" panose="05000000000000000000" pitchFamily="2" charset="2"/>
            </a:endParaRPr>
          </a:p>
          <a:p>
            <a:r>
              <a:rPr lang="nl-BE" dirty="0" err="1" smtClean="0">
                <a:sym typeface="Wingdings" panose="05000000000000000000" pitchFamily="2" charset="2"/>
              </a:rPr>
              <a:t>Which</a:t>
            </a:r>
            <a:r>
              <a:rPr lang="nl-BE" dirty="0" smtClean="0">
                <a:sym typeface="Wingdings" panose="05000000000000000000" pitchFamily="2" charset="2"/>
              </a:rPr>
              <a:t> HLIU </a:t>
            </a:r>
            <a:r>
              <a:rPr lang="nl-BE" dirty="0" err="1" smtClean="0">
                <a:sym typeface="Wingdings" panose="05000000000000000000" pitchFamily="2" charset="2"/>
              </a:rPr>
              <a:t>hospital</a:t>
            </a:r>
            <a:r>
              <a:rPr lang="nl-BE" dirty="0" smtClean="0">
                <a:sym typeface="Wingdings" panose="05000000000000000000" pitchFamily="2" charset="2"/>
              </a:rPr>
              <a:t> </a:t>
            </a:r>
            <a:r>
              <a:rPr lang="nl-BE" dirty="0" err="1" smtClean="0">
                <a:sym typeface="Wingdings" panose="05000000000000000000" pitchFamily="2" charset="2"/>
              </a:rPr>
              <a:t>capacity</a:t>
            </a:r>
            <a:r>
              <a:rPr lang="nl-BE" dirty="0" smtClean="0">
                <a:sym typeface="Wingdings" panose="05000000000000000000" pitchFamily="2" charset="2"/>
              </a:rPr>
              <a:t> </a:t>
            </a:r>
            <a:r>
              <a:rPr lang="nl-BE" dirty="0" err="1" smtClean="0">
                <a:sym typeface="Wingdings" panose="05000000000000000000" pitchFamily="2" charset="2"/>
              </a:rPr>
              <a:t>for</a:t>
            </a:r>
            <a:r>
              <a:rPr lang="nl-BE" dirty="0" smtClean="0">
                <a:sym typeface="Wingdings" panose="05000000000000000000" pitchFamily="2" charset="2"/>
              </a:rPr>
              <a:t> Belgium?</a:t>
            </a:r>
          </a:p>
          <a:p>
            <a:r>
              <a:rPr lang="nl-BE" dirty="0" smtClean="0">
                <a:sym typeface="Wingdings" panose="05000000000000000000" pitchFamily="2" charset="2"/>
              </a:rPr>
              <a:t>…</a:t>
            </a:r>
            <a:endParaRPr lang="nl-BE" dirty="0" smtClean="0"/>
          </a:p>
          <a:p>
            <a:endParaRPr lang="nl-BE" dirty="0" smtClean="0"/>
          </a:p>
          <a:p>
            <a:endParaRPr lang="nl-BE" dirty="0"/>
          </a:p>
        </p:txBody>
      </p:sp>
      <p:sp>
        <p:nvSpPr>
          <p:cNvPr id="4" name="TextBox 3"/>
          <p:cNvSpPr txBox="1"/>
          <p:nvPr/>
        </p:nvSpPr>
        <p:spPr>
          <a:xfrm>
            <a:off x="1905000" y="5715000"/>
            <a:ext cx="5206233" cy="923330"/>
          </a:xfrm>
          <a:prstGeom prst="rect">
            <a:avLst/>
          </a:prstGeom>
          <a:solidFill>
            <a:schemeClr val="accent3">
              <a:lumMod val="75000"/>
            </a:schemeClr>
          </a:solidFill>
        </p:spPr>
        <p:txBody>
          <a:bodyPr wrap="none" rtlCol="0">
            <a:spAutoFit/>
          </a:bodyPr>
          <a:lstStyle/>
          <a:p>
            <a:pPr algn="ctr"/>
            <a:r>
              <a:rPr lang="nl-BE" dirty="0" smtClean="0">
                <a:solidFill>
                  <a:schemeClr val="bg1"/>
                </a:solidFill>
                <a:latin typeface="Arial Rounded MT Bold" panose="020F0704030504030204" pitchFamily="34" charset="0"/>
              </a:rPr>
              <a:t>NATIONAL CONFERENCE: </a:t>
            </a:r>
          </a:p>
          <a:p>
            <a:pPr algn="ctr"/>
            <a:r>
              <a:rPr lang="nl-BE" dirty="0" smtClean="0">
                <a:solidFill>
                  <a:schemeClr val="bg1"/>
                </a:solidFill>
                <a:latin typeface="Arial Rounded MT Bold" panose="020F0704030504030204" pitchFamily="34" charset="0"/>
              </a:rPr>
              <a:t>FROM EBOLA TO GENERIC PREPAREDNESS</a:t>
            </a:r>
          </a:p>
          <a:p>
            <a:pPr algn="ctr"/>
            <a:r>
              <a:rPr lang="nl-BE" dirty="0" smtClean="0">
                <a:solidFill>
                  <a:schemeClr val="bg1"/>
                </a:solidFill>
                <a:latin typeface="Arial Rounded MT Bold" panose="020F0704030504030204" pitchFamily="34" charset="0"/>
              </a:rPr>
              <a:t>30 SEPTEMBER 2015</a:t>
            </a:r>
            <a:endParaRPr lang="nl-BE"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994315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vlieghe\Pictures\gramnegatives\1403441643-peoplewal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1800"/>
            <a:ext cx="57150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vlieghe\Pictures\gramnegatives\bushm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457200"/>
            <a:ext cx="4917271"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10343" y="952500"/>
            <a:ext cx="4053548" cy="1143000"/>
          </a:xfrm>
        </p:spPr>
        <p:txBody>
          <a:bodyPr>
            <a:normAutofit fontScale="90000"/>
          </a:bodyPr>
          <a:lstStyle/>
          <a:p>
            <a:r>
              <a:rPr lang="nl-BE" b="1" dirty="0" smtClean="0"/>
              <a:t>Ebola virus </a:t>
            </a:r>
            <a:r>
              <a:rPr lang="nl-BE" b="1" dirty="0" err="1" smtClean="0"/>
              <a:t>disease</a:t>
            </a:r>
            <a:r>
              <a:rPr lang="nl-BE" b="1" dirty="0" smtClean="0"/>
              <a:t> (EVD) </a:t>
            </a:r>
            <a:r>
              <a:rPr lang="nl-BE" b="1" dirty="0" err="1" smtClean="0"/>
              <a:t>outbreak</a:t>
            </a:r>
            <a:r>
              <a:rPr lang="nl-BE" b="1" dirty="0" smtClean="0"/>
              <a:t> </a:t>
            </a:r>
            <a:br>
              <a:rPr lang="nl-BE" b="1" dirty="0" smtClean="0"/>
            </a:br>
            <a:r>
              <a:rPr lang="nl-BE" b="1" dirty="0" smtClean="0"/>
              <a:t>in West </a:t>
            </a:r>
            <a:r>
              <a:rPr lang="nl-BE" b="1" dirty="0" err="1" smtClean="0"/>
              <a:t>Africa</a:t>
            </a:r>
            <a:endParaRPr lang="nl-BE" b="1" dirty="0"/>
          </a:p>
        </p:txBody>
      </p:sp>
    </p:spTree>
    <p:extLst>
      <p:ext uri="{BB962C8B-B14F-4D97-AF65-F5344CB8AC3E}">
        <p14:creationId xmlns:p14="http://schemas.microsoft.com/office/powerpoint/2010/main" val="110475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4"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297084"/>
            <a:ext cx="7934663" cy="584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4"/>
          <p:cNvSpPr>
            <a:spLocks noGrp="1" noChangeArrowheads="1"/>
          </p:cNvSpPr>
          <p:nvPr>
            <p:ph type="title"/>
          </p:nvPr>
        </p:nvSpPr>
        <p:spPr bwMode="auto">
          <a:xfrm>
            <a:off x="1295977" y="6348592"/>
            <a:ext cx="5166591" cy="320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07" rIns="0" bIns="0" numCol="1" anchor="ctr" anchorCtr="0" compatLnSpc="1">
            <a:prstTxWarp prst="textNoShape">
              <a:avLst/>
            </a:prstTxWarp>
          </a:bodyPr>
          <a:lstStyle/>
          <a:p>
            <a:pPr algn="l">
              <a:tabLst>
                <a:tab pos="649476" algn="l"/>
                <a:tab pos="1298952" algn="l"/>
                <a:tab pos="1948429" algn="l"/>
                <a:tab pos="2597903" algn="l"/>
                <a:tab pos="3247379" algn="l"/>
                <a:tab pos="3896855" algn="l"/>
                <a:tab pos="4546332" algn="l"/>
              </a:tabLst>
            </a:pPr>
            <a:r>
              <a:rPr lang="en-US" altLang="en-US" sz="1100" b="1">
                <a:cs typeface="Arial Unicode MS" pitchFamily="32" charset="0"/>
              </a:rPr>
              <a:t>Baize S et al. N Engl J Med 2014. DOI: 10.1056/NEJMoa1404505</a:t>
            </a:r>
          </a:p>
        </p:txBody>
      </p:sp>
      <p:sp>
        <p:nvSpPr>
          <p:cNvPr id="3" name="Curved Right Arrow 2"/>
          <p:cNvSpPr/>
          <p:nvPr/>
        </p:nvSpPr>
        <p:spPr>
          <a:xfrm rot="5827192">
            <a:off x="4044160" y="1545046"/>
            <a:ext cx="963751" cy="29083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4" name="Curved Right Arrow 3"/>
          <p:cNvSpPr/>
          <p:nvPr/>
        </p:nvSpPr>
        <p:spPr>
          <a:xfrm rot="4149403">
            <a:off x="4481532" y="3321604"/>
            <a:ext cx="731520" cy="21044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Curved Right Arrow 11"/>
          <p:cNvSpPr/>
          <p:nvPr/>
        </p:nvSpPr>
        <p:spPr>
          <a:xfrm rot="3919521">
            <a:off x="5884663" y="4482239"/>
            <a:ext cx="731520" cy="18272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040225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smtClean="0"/>
              <a:t>Ebola virus </a:t>
            </a:r>
            <a:r>
              <a:rPr lang="nl-BE" b="1" dirty="0" smtClean="0"/>
              <a:t>transmission</a:t>
            </a:r>
            <a:endParaRPr lang="nl-BE" b="1" dirty="0"/>
          </a:p>
        </p:txBody>
      </p:sp>
      <p:sp>
        <p:nvSpPr>
          <p:cNvPr id="3" name="Slide Number Placeholder 2"/>
          <p:cNvSpPr>
            <a:spLocks noGrp="1"/>
          </p:cNvSpPr>
          <p:nvPr>
            <p:ph type="sldNum" sz="quarter" idx="4294967295"/>
          </p:nvPr>
        </p:nvSpPr>
        <p:spPr>
          <a:xfrm>
            <a:off x="6614864" y="6453336"/>
            <a:ext cx="2133600" cy="365125"/>
          </a:xfrm>
          <a:prstGeom prst="rect">
            <a:avLst/>
          </a:prstGeom>
        </p:spPr>
        <p:txBody>
          <a:bodyPr/>
          <a:lstStyle/>
          <a:p>
            <a:fld id="{F24EBFAB-4E45-465D-BA80-8F0710288C39}" type="slidenum">
              <a:rPr lang="nl-BE" smtClean="0"/>
              <a:pPr/>
              <a:t>5</a:t>
            </a:fld>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376139"/>
            <a:ext cx="70770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11960" y="4298320"/>
            <a:ext cx="4320480" cy="1938992"/>
          </a:xfrm>
          <a:prstGeom prst="rect">
            <a:avLst/>
          </a:prstGeom>
          <a:solidFill>
            <a:schemeClr val="bg1"/>
          </a:solidFill>
          <a:ln w="57150">
            <a:solidFill>
              <a:srgbClr val="003366"/>
            </a:solidFill>
          </a:ln>
        </p:spPr>
        <p:txBody>
          <a:bodyPr wrap="square" rtlCol="0">
            <a:spAutoFit/>
          </a:bodyPr>
          <a:lstStyle/>
          <a:p>
            <a:pPr marL="342900" indent="-342900">
              <a:buFont typeface="Wingdings" pitchFamily="2" charset="2"/>
              <a:buChar char="Ø"/>
            </a:pPr>
            <a:r>
              <a:rPr lang="nl-BE" sz="2000" dirty="0">
                <a:latin typeface="Calibri" panose="020F0502020204030204" pitchFamily="34" charset="0"/>
              </a:rPr>
              <a:t>Direct contact </a:t>
            </a:r>
            <a:r>
              <a:rPr lang="nl-BE" sz="2000" dirty="0" err="1">
                <a:latin typeface="Calibri" panose="020F0502020204030204" pitchFamily="34" charset="0"/>
              </a:rPr>
              <a:t>with</a:t>
            </a:r>
            <a:r>
              <a:rPr lang="nl-BE" sz="2000" dirty="0">
                <a:latin typeface="Calibri" panose="020F0502020204030204" pitchFamily="34" charset="0"/>
              </a:rPr>
              <a:t> </a:t>
            </a:r>
            <a:r>
              <a:rPr lang="nl-BE" sz="2000" dirty="0" err="1">
                <a:latin typeface="Calibri" panose="020F0502020204030204" pitchFamily="34" charset="0"/>
              </a:rPr>
              <a:t>infected</a:t>
            </a:r>
            <a:r>
              <a:rPr lang="nl-BE" sz="2000" dirty="0">
                <a:latin typeface="Calibri" panose="020F0502020204030204" pitchFamily="34" charset="0"/>
              </a:rPr>
              <a:t> </a:t>
            </a:r>
            <a:r>
              <a:rPr lang="nl-BE" sz="2000" dirty="0" err="1">
                <a:latin typeface="Calibri" panose="020F0502020204030204" pitchFamily="34" charset="0"/>
              </a:rPr>
              <a:t>patients</a:t>
            </a:r>
            <a:r>
              <a:rPr lang="nl-BE" sz="2000" dirty="0">
                <a:latin typeface="Calibri" panose="020F0502020204030204" pitchFamily="34" charset="0"/>
              </a:rPr>
              <a:t> or </a:t>
            </a:r>
            <a:r>
              <a:rPr lang="nl-BE" sz="2000" dirty="0" err="1">
                <a:latin typeface="Calibri" panose="020F0502020204030204" pitchFamily="34" charset="0"/>
              </a:rPr>
              <a:t>cadavers</a:t>
            </a:r>
            <a:endParaRPr lang="nl-BE" sz="2000" dirty="0">
              <a:latin typeface="Calibri" panose="020F0502020204030204" pitchFamily="34" charset="0"/>
            </a:endParaRPr>
          </a:p>
          <a:p>
            <a:pPr marL="342900" indent="-342900">
              <a:buFont typeface="Wingdings" pitchFamily="2" charset="2"/>
              <a:buChar char="Ø"/>
            </a:pPr>
            <a:r>
              <a:rPr lang="nl-BE" sz="2000" dirty="0" err="1" smtClean="0">
                <a:latin typeface="Calibri" panose="020F0502020204030204" pitchFamily="34" charset="0"/>
              </a:rPr>
              <a:t>Mucosal</a:t>
            </a:r>
            <a:r>
              <a:rPr lang="nl-BE" sz="2000" dirty="0" smtClean="0">
                <a:latin typeface="Calibri" panose="020F0502020204030204" pitchFamily="34" charset="0"/>
              </a:rPr>
              <a:t> </a:t>
            </a:r>
            <a:r>
              <a:rPr lang="nl-BE" sz="2000" dirty="0" err="1" smtClean="0">
                <a:latin typeface="Calibri" panose="020F0502020204030204" pitchFamily="34" charset="0"/>
              </a:rPr>
              <a:t>surfaces</a:t>
            </a:r>
            <a:r>
              <a:rPr lang="nl-BE" sz="2000" dirty="0" smtClean="0">
                <a:latin typeface="Calibri" panose="020F0502020204030204" pitchFamily="34" charset="0"/>
              </a:rPr>
              <a:t>, skin </a:t>
            </a:r>
            <a:r>
              <a:rPr lang="nl-BE" sz="2000" dirty="0" err="1" smtClean="0">
                <a:latin typeface="Calibri" panose="020F0502020204030204" pitchFamily="34" charset="0"/>
              </a:rPr>
              <a:t>abrasions</a:t>
            </a:r>
            <a:r>
              <a:rPr lang="nl-BE" sz="2000" dirty="0" smtClean="0">
                <a:latin typeface="Calibri" panose="020F0502020204030204" pitchFamily="34" charset="0"/>
              </a:rPr>
              <a:t>, </a:t>
            </a:r>
            <a:r>
              <a:rPr lang="nl-BE" sz="2000" dirty="0" err="1" smtClean="0">
                <a:latin typeface="Calibri" panose="020F0502020204030204" pitchFamily="34" charset="0"/>
              </a:rPr>
              <a:t>parenteral</a:t>
            </a:r>
            <a:r>
              <a:rPr lang="nl-BE" sz="2000" dirty="0" smtClean="0">
                <a:latin typeface="Calibri" panose="020F0502020204030204" pitchFamily="34" charset="0"/>
              </a:rPr>
              <a:t> </a:t>
            </a:r>
            <a:r>
              <a:rPr lang="nl-BE" sz="2000" dirty="0" err="1" smtClean="0">
                <a:latin typeface="Calibri" panose="020F0502020204030204" pitchFamily="34" charset="0"/>
              </a:rPr>
              <a:t>introduction</a:t>
            </a:r>
            <a:endParaRPr lang="nl-BE" sz="2000" dirty="0" smtClean="0">
              <a:latin typeface="Calibri" panose="020F0502020204030204" pitchFamily="34" charset="0"/>
            </a:endParaRPr>
          </a:p>
          <a:p>
            <a:pPr marL="342900" indent="-342900">
              <a:buFont typeface="Wingdings" pitchFamily="2" charset="2"/>
              <a:buChar char="Ø"/>
            </a:pPr>
            <a:r>
              <a:rPr lang="nl-BE" sz="2000" dirty="0" smtClean="0">
                <a:latin typeface="Calibri" panose="020F0502020204030204" pitchFamily="34" charset="0"/>
              </a:rPr>
              <a:t>Blood, </a:t>
            </a:r>
            <a:r>
              <a:rPr lang="nl-BE" sz="2000" dirty="0" err="1" smtClean="0">
                <a:latin typeface="Calibri" panose="020F0502020204030204" pitchFamily="34" charset="0"/>
              </a:rPr>
              <a:t>vomit</a:t>
            </a:r>
            <a:r>
              <a:rPr lang="nl-BE" sz="2000" dirty="0" smtClean="0">
                <a:latin typeface="Calibri" panose="020F0502020204030204" pitchFamily="34" charset="0"/>
              </a:rPr>
              <a:t>, </a:t>
            </a:r>
            <a:r>
              <a:rPr lang="nl-BE" sz="2000" dirty="0" err="1" smtClean="0">
                <a:latin typeface="Calibri" panose="020F0502020204030204" pitchFamily="34" charset="0"/>
              </a:rPr>
              <a:t>excreta</a:t>
            </a:r>
            <a:r>
              <a:rPr lang="nl-BE" sz="2000" dirty="0" smtClean="0">
                <a:latin typeface="Calibri" panose="020F0502020204030204" pitchFamily="34" charset="0"/>
              </a:rPr>
              <a:t>, </a:t>
            </a:r>
            <a:r>
              <a:rPr lang="nl-BE" sz="2000" dirty="0" err="1" smtClean="0">
                <a:latin typeface="Calibri" panose="020F0502020204030204" pitchFamily="34" charset="0"/>
              </a:rPr>
              <a:t>genital</a:t>
            </a:r>
            <a:r>
              <a:rPr lang="nl-BE" sz="2000" dirty="0" smtClean="0">
                <a:latin typeface="Calibri" panose="020F0502020204030204" pitchFamily="34" charset="0"/>
              </a:rPr>
              <a:t> </a:t>
            </a:r>
            <a:r>
              <a:rPr lang="nl-BE" sz="2000" dirty="0" err="1" smtClean="0">
                <a:latin typeface="Calibri" panose="020F0502020204030204" pitchFamily="34" charset="0"/>
              </a:rPr>
              <a:t>and</a:t>
            </a:r>
            <a:r>
              <a:rPr lang="nl-BE" sz="2000" dirty="0" smtClean="0">
                <a:latin typeface="Calibri" panose="020F0502020204030204" pitchFamily="34" charset="0"/>
              </a:rPr>
              <a:t> </a:t>
            </a:r>
            <a:r>
              <a:rPr lang="nl-BE" sz="2000" dirty="0" err="1" smtClean="0">
                <a:latin typeface="Calibri" panose="020F0502020204030204" pitchFamily="34" charset="0"/>
              </a:rPr>
              <a:t>nasal</a:t>
            </a:r>
            <a:r>
              <a:rPr lang="nl-BE" sz="2000" dirty="0" smtClean="0">
                <a:latin typeface="Calibri" panose="020F0502020204030204" pitchFamily="34" charset="0"/>
              </a:rPr>
              <a:t> </a:t>
            </a:r>
            <a:r>
              <a:rPr lang="nl-BE" sz="2000" dirty="0" err="1" smtClean="0">
                <a:latin typeface="Calibri" panose="020F0502020204030204" pitchFamily="34" charset="0"/>
              </a:rPr>
              <a:t>secretions</a:t>
            </a:r>
            <a:r>
              <a:rPr lang="nl-BE" sz="2000" dirty="0" smtClean="0">
                <a:latin typeface="Calibri" panose="020F0502020204030204" pitchFamily="34" charset="0"/>
              </a:rPr>
              <a:t>, </a:t>
            </a:r>
            <a:r>
              <a:rPr lang="nl-BE" sz="2000" dirty="0" err="1" smtClean="0">
                <a:latin typeface="Calibri" panose="020F0502020204030204" pitchFamily="34" charset="0"/>
              </a:rPr>
              <a:t>sweat</a:t>
            </a:r>
            <a:r>
              <a:rPr lang="nl-BE" sz="2000" dirty="0" smtClean="0">
                <a:latin typeface="Calibri" panose="020F0502020204030204" pitchFamily="34" charset="0"/>
              </a:rPr>
              <a:t>, urine</a:t>
            </a:r>
            <a:endParaRPr lang="nl-BE" sz="2000" dirty="0">
              <a:latin typeface="Calibri" panose="020F0502020204030204" pitchFamily="34" charset="0"/>
            </a:endParaRPr>
          </a:p>
        </p:txBody>
      </p:sp>
    </p:spTree>
    <p:extLst>
      <p:ext uri="{BB962C8B-B14F-4D97-AF65-F5344CB8AC3E}">
        <p14:creationId xmlns:p14="http://schemas.microsoft.com/office/powerpoint/2010/main" val="41119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evlieghe\Pictures\ebola\imagesQMG78Y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015534" cy="27211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9382"/>
            <a:ext cx="4443807" cy="295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descr="C:\Users\evlieghe\Pictures\gramnegatives\ebola-britain-kerr_309725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366440"/>
            <a:ext cx="5105401" cy="3186759"/>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evlieghe\Pictures\gramnegatives\images0ORLJLM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077" y="4419600"/>
            <a:ext cx="3400662" cy="23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9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00" y="884034"/>
            <a:ext cx="8410796" cy="439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8640035">
            <a:off x="257227" y="5526633"/>
            <a:ext cx="1243033" cy="646331"/>
          </a:xfrm>
          <a:prstGeom prst="rect">
            <a:avLst/>
          </a:prstGeom>
          <a:noFill/>
        </p:spPr>
        <p:txBody>
          <a:bodyPr wrap="none" rtlCol="0">
            <a:spAutoFit/>
          </a:bodyPr>
          <a:lstStyle/>
          <a:p>
            <a:r>
              <a:rPr lang="nl-BE" b="1" dirty="0" smtClean="0"/>
              <a:t>November </a:t>
            </a:r>
          </a:p>
          <a:p>
            <a:r>
              <a:rPr lang="nl-BE" b="1" dirty="0" smtClean="0"/>
              <a:t>2014</a:t>
            </a:r>
            <a:endParaRPr lang="nl-BE" b="1" dirty="0"/>
          </a:p>
        </p:txBody>
      </p:sp>
      <p:sp>
        <p:nvSpPr>
          <p:cNvPr id="5" name="TextBox 4"/>
          <p:cNvSpPr txBox="1"/>
          <p:nvPr/>
        </p:nvSpPr>
        <p:spPr>
          <a:xfrm rot="18640035">
            <a:off x="7970535" y="5498923"/>
            <a:ext cx="652743" cy="646331"/>
          </a:xfrm>
          <a:prstGeom prst="rect">
            <a:avLst/>
          </a:prstGeom>
          <a:noFill/>
        </p:spPr>
        <p:txBody>
          <a:bodyPr wrap="none" rtlCol="0">
            <a:spAutoFit/>
          </a:bodyPr>
          <a:lstStyle/>
          <a:p>
            <a:r>
              <a:rPr lang="nl-BE" b="1" dirty="0" smtClean="0"/>
              <a:t>Juni</a:t>
            </a:r>
          </a:p>
          <a:p>
            <a:r>
              <a:rPr lang="nl-BE" b="1" dirty="0" smtClean="0"/>
              <a:t>2015</a:t>
            </a:r>
            <a:endParaRPr lang="nl-BE" b="1" dirty="0"/>
          </a:p>
        </p:txBody>
      </p:sp>
      <p:sp>
        <p:nvSpPr>
          <p:cNvPr id="6" name="TextBox 5"/>
          <p:cNvSpPr txBox="1"/>
          <p:nvPr/>
        </p:nvSpPr>
        <p:spPr>
          <a:xfrm rot="18640035">
            <a:off x="2041965" y="5498923"/>
            <a:ext cx="873957" cy="646331"/>
          </a:xfrm>
          <a:prstGeom prst="rect">
            <a:avLst/>
          </a:prstGeom>
          <a:noFill/>
        </p:spPr>
        <p:txBody>
          <a:bodyPr wrap="none" rtlCol="0">
            <a:spAutoFit/>
          </a:bodyPr>
          <a:lstStyle/>
          <a:p>
            <a:r>
              <a:rPr lang="nl-BE" b="1" dirty="0" smtClean="0"/>
              <a:t>Januari</a:t>
            </a:r>
          </a:p>
          <a:p>
            <a:r>
              <a:rPr lang="nl-BE" b="1" dirty="0" smtClean="0"/>
              <a:t>2015</a:t>
            </a:r>
            <a:endParaRPr lang="nl-BE" b="1" dirty="0"/>
          </a:p>
        </p:txBody>
      </p:sp>
      <p:sp>
        <p:nvSpPr>
          <p:cNvPr id="4" name="TextBox 3"/>
          <p:cNvSpPr txBox="1"/>
          <p:nvPr/>
        </p:nvSpPr>
        <p:spPr>
          <a:xfrm>
            <a:off x="7413172" y="221673"/>
            <a:ext cx="1567545" cy="369332"/>
          </a:xfrm>
          <a:prstGeom prst="rect">
            <a:avLst/>
          </a:prstGeom>
          <a:noFill/>
        </p:spPr>
        <p:txBody>
          <a:bodyPr wrap="none" rtlCol="0">
            <a:spAutoFit/>
          </a:bodyPr>
          <a:lstStyle/>
          <a:p>
            <a:r>
              <a:rPr lang="nl-BE" dirty="0" smtClean="0"/>
              <a:t>ECDC, Juni 215</a:t>
            </a:r>
            <a:endParaRPr lang="nl-BE" dirty="0"/>
          </a:p>
        </p:txBody>
      </p:sp>
      <p:sp>
        <p:nvSpPr>
          <p:cNvPr id="7" name="Rounded Rectangular Callout 6"/>
          <p:cNvSpPr/>
          <p:nvPr/>
        </p:nvSpPr>
        <p:spPr>
          <a:xfrm>
            <a:off x="4006607" y="1447800"/>
            <a:ext cx="4451593" cy="1219200"/>
          </a:xfrm>
          <a:prstGeom prst="wedgeRoundRectCallout">
            <a:avLst>
              <a:gd name="adj1" fmla="val 50093"/>
              <a:gd name="adj2" fmla="val 183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20 september 2015:</a:t>
            </a:r>
          </a:p>
          <a:p>
            <a:pPr algn="ctr"/>
            <a:r>
              <a:rPr lang="nl-BE" sz="2400" b="1" dirty="0" err="1" smtClean="0"/>
              <a:t>Incidence</a:t>
            </a:r>
            <a:r>
              <a:rPr lang="nl-BE" sz="2400" b="1" dirty="0" smtClean="0"/>
              <a:t> </a:t>
            </a:r>
            <a:r>
              <a:rPr lang="nl-BE" sz="2400" b="1" dirty="0" smtClean="0"/>
              <a:t>&lt; 10 </a:t>
            </a:r>
            <a:r>
              <a:rPr lang="nl-BE" sz="2400" b="1" dirty="0" smtClean="0"/>
              <a:t>cases</a:t>
            </a:r>
            <a:r>
              <a:rPr lang="nl-BE" sz="2400" b="1" dirty="0" smtClean="0"/>
              <a:t>/week</a:t>
            </a:r>
            <a:endParaRPr lang="nl-BE" sz="2400" b="1" dirty="0" smtClean="0"/>
          </a:p>
          <a:p>
            <a:pPr marL="285750" indent="-285750" algn="ctr">
              <a:buFont typeface="Wingdings"/>
              <a:buChar char="Ø"/>
            </a:pPr>
            <a:endParaRPr lang="nl-BE" sz="2400" b="1" dirty="0"/>
          </a:p>
        </p:txBody>
      </p:sp>
      <p:sp>
        <p:nvSpPr>
          <p:cNvPr id="8" name="TextBox 7"/>
          <p:cNvSpPr txBox="1"/>
          <p:nvPr/>
        </p:nvSpPr>
        <p:spPr>
          <a:xfrm>
            <a:off x="4124235" y="5283842"/>
            <a:ext cx="2161874" cy="1569660"/>
          </a:xfrm>
          <a:prstGeom prst="rect">
            <a:avLst/>
          </a:prstGeom>
          <a:noFill/>
        </p:spPr>
        <p:txBody>
          <a:bodyPr wrap="none" rtlCol="0">
            <a:spAutoFit/>
          </a:bodyPr>
          <a:lstStyle/>
          <a:p>
            <a:pPr algn="ctr"/>
            <a:r>
              <a:rPr lang="nl-BE" sz="2400" b="1" dirty="0" smtClean="0">
                <a:solidFill>
                  <a:srgbClr val="FF0000"/>
                </a:solidFill>
              </a:rPr>
              <a:t>In </a:t>
            </a:r>
            <a:r>
              <a:rPr lang="nl-BE" sz="2400" b="1" dirty="0" err="1" smtClean="0">
                <a:solidFill>
                  <a:srgbClr val="FF0000"/>
                </a:solidFill>
              </a:rPr>
              <a:t>total</a:t>
            </a:r>
            <a:r>
              <a:rPr lang="nl-BE" sz="2400" b="1" dirty="0" smtClean="0">
                <a:solidFill>
                  <a:srgbClr val="FF0000"/>
                </a:solidFill>
              </a:rPr>
              <a:t>: </a:t>
            </a:r>
          </a:p>
          <a:p>
            <a:pPr algn="ctr"/>
            <a:r>
              <a:rPr lang="nl-BE" sz="2400" b="1" dirty="0" smtClean="0">
                <a:solidFill>
                  <a:srgbClr val="FF0000"/>
                </a:solidFill>
              </a:rPr>
              <a:t>&gt; </a:t>
            </a:r>
            <a:r>
              <a:rPr lang="nl-BE" sz="2400" b="1" dirty="0">
                <a:solidFill>
                  <a:srgbClr val="FF0000"/>
                </a:solidFill>
              </a:rPr>
              <a:t>28.000 </a:t>
            </a:r>
            <a:r>
              <a:rPr lang="nl-BE" sz="2400" b="1" dirty="0" smtClean="0">
                <a:solidFill>
                  <a:srgbClr val="FF0000"/>
                </a:solidFill>
              </a:rPr>
              <a:t>cases</a:t>
            </a:r>
            <a:endParaRPr lang="nl-BE" sz="2400" b="1" dirty="0">
              <a:solidFill>
                <a:srgbClr val="FF0000"/>
              </a:solidFill>
            </a:endParaRPr>
          </a:p>
          <a:p>
            <a:pPr algn="ctr"/>
            <a:r>
              <a:rPr lang="nl-BE" sz="2400" b="1" dirty="0">
                <a:solidFill>
                  <a:srgbClr val="FF0000"/>
                </a:solidFill>
              </a:rPr>
              <a:t>&gt; 11.000 </a:t>
            </a:r>
            <a:r>
              <a:rPr lang="nl-BE" sz="2400" b="1" dirty="0" err="1" smtClean="0">
                <a:solidFill>
                  <a:srgbClr val="FF0000"/>
                </a:solidFill>
              </a:rPr>
              <a:t>death</a:t>
            </a:r>
            <a:endParaRPr lang="nl-BE" sz="2400" b="1" dirty="0">
              <a:solidFill>
                <a:srgbClr val="FF0000"/>
              </a:solidFill>
            </a:endParaRPr>
          </a:p>
          <a:p>
            <a:endParaRPr lang="nl-BE" sz="2400" b="1" dirty="0">
              <a:solidFill>
                <a:srgbClr val="FF0000"/>
              </a:solidFill>
            </a:endParaRPr>
          </a:p>
        </p:txBody>
      </p:sp>
    </p:spTree>
    <p:extLst>
      <p:ext uri="{BB962C8B-B14F-4D97-AF65-F5344CB8AC3E}">
        <p14:creationId xmlns:p14="http://schemas.microsoft.com/office/powerpoint/2010/main" val="208824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152400"/>
            <a:ext cx="551700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52800"/>
            <a:ext cx="5815013" cy="336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90660" y="838200"/>
            <a:ext cx="2527359" cy="707886"/>
          </a:xfrm>
          <a:prstGeom prst="rect">
            <a:avLst/>
          </a:prstGeom>
          <a:noFill/>
        </p:spPr>
        <p:txBody>
          <a:bodyPr wrap="none" rtlCol="0">
            <a:spAutoFit/>
          </a:bodyPr>
          <a:lstStyle/>
          <a:p>
            <a:r>
              <a:rPr lang="nl-BE" sz="2000" b="1" dirty="0" smtClean="0"/>
              <a:t>Guinée</a:t>
            </a:r>
          </a:p>
          <a:p>
            <a:r>
              <a:rPr lang="nl-BE" sz="2000" dirty="0" smtClean="0"/>
              <a:t>3 cases in past 21 </a:t>
            </a:r>
            <a:r>
              <a:rPr lang="nl-BE" sz="2000" dirty="0" err="1" smtClean="0"/>
              <a:t>days</a:t>
            </a:r>
            <a:endParaRPr lang="nl-BE" sz="2000" dirty="0"/>
          </a:p>
        </p:txBody>
      </p:sp>
      <p:sp>
        <p:nvSpPr>
          <p:cNvPr id="4" name="TextBox 3"/>
          <p:cNvSpPr txBox="1"/>
          <p:nvPr/>
        </p:nvSpPr>
        <p:spPr>
          <a:xfrm>
            <a:off x="6616641" y="3962400"/>
            <a:ext cx="2527359" cy="707886"/>
          </a:xfrm>
          <a:prstGeom prst="rect">
            <a:avLst/>
          </a:prstGeom>
          <a:noFill/>
        </p:spPr>
        <p:txBody>
          <a:bodyPr wrap="none" rtlCol="0">
            <a:spAutoFit/>
          </a:bodyPr>
          <a:lstStyle/>
          <a:p>
            <a:r>
              <a:rPr lang="nl-BE" sz="2000" b="1" dirty="0" smtClean="0"/>
              <a:t>Sierra Leone</a:t>
            </a:r>
          </a:p>
          <a:p>
            <a:r>
              <a:rPr lang="nl-BE" sz="2000" dirty="0" smtClean="0"/>
              <a:t>6 cases in past 21 </a:t>
            </a:r>
            <a:r>
              <a:rPr lang="nl-BE" sz="2000" dirty="0" err="1" smtClean="0"/>
              <a:t>days</a:t>
            </a:r>
            <a:endParaRPr lang="nl-BE" sz="2000" dirty="0"/>
          </a:p>
        </p:txBody>
      </p:sp>
      <p:sp>
        <p:nvSpPr>
          <p:cNvPr id="5" name="TextBox 4"/>
          <p:cNvSpPr txBox="1"/>
          <p:nvPr/>
        </p:nvSpPr>
        <p:spPr>
          <a:xfrm>
            <a:off x="131618" y="4276101"/>
            <a:ext cx="2982420" cy="2246769"/>
          </a:xfrm>
          <a:prstGeom prst="rect">
            <a:avLst/>
          </a:prstGeom>
          <a:noFill/>
        </p:spPr>
        <p:txBody>
          <a:bodyPr wrap="none" rtlCol="0">
            <a:spAutoFit/>
          </a:bodyPr>
          <a:lstStyle/>
          <a:p>
            <a:r>
              <a:rPr lang="nl-BE" sz="2000" b="1" dirty="0" smtClean="0"/>
              <a:t>Liberia</a:t>
            </a:r>
          </a:p>
          <a:p>
            <a:r>
              <a:rPr lang="nl-BE" sz="2000" dirty="0" smtClean="0"/>
              <a:t>‘ebola free’ 9 juni 2015</a:t>
            </a:r>
          </a:p>
          <a:p>
            <a:endParaRPr lang="nl-BE" sz="2000" dirty="0" smtClean="0"/>
          </a:p>
          <a:p>
            <a:r>
              <a:rPr lang="nl-BE" sz="2000" dirty="0" smtClean="0"/>
              <a:t>August 6 cases</a:t>
            </a:r>
          </a:p>
          <a:p>
            <a:endParaRPr lang="nl-BE" sz="2000" dirty="0" smtClean="0"/>
          </a:p>
          <a:p>
            <a:r>
              <a:rPr lang="nl-BE" sz="2000" dirty="0" smtClean="0"/>
              <a:t>‘re-free’ 3 september 2015</a:t>
            </a:r>
          </a:p>
          <a:p>
            <a:endParaRPr lang="nl-BE" sz="2000" dirty="0"/>
          </a:p>
        </p:txBody>
      </p:sp>
      <p:sp>
        <p:nvSpPr>
          <p:cNvPr id="6" name="TextBox 5"/>
          <p:cNvSpPr txBox="1"/>
          <p:nvPr/>
        </p:nvSpPr>
        <p:spPr>
          <a:xfrm>
            <a:off x="5411553" y="78570"/>
            <a:ext cx="3675365" cy="369332"/>
          </a:xfrm>
          <a:prstGeom prst="rect">
            <a:avLst/>
          </a:prstGeom>
          <a:noFill/>
        </p:spPr>
        <p:txBody>
          <a:bodyPr wrap="none" rtlCol="0">
            <a:spAutoFit/>
          </a:bodyPr>
          <a:lstStyle/>
          <a:p>
            <a:r>
              <a:rPr lang="nl-BE" b="1" dirty="0" smtClean="0"/>
              <a:t>WHO update dd. 23 september 2015</a:t>
            </a:r>
            <a:endParaRPr lang="nl-BE" b="1" dirty="0"/>
          </a:p>
        </p:txBody>
      </p:sp>
      <p:cxnSp>
        <p:nvCxnSpPr>
          <p:cNvPr id="8" name="Straight Arrow Connector 7"/>
          <p:cNvCxnSpPr/>
          <p:nvPr/>
        </p:nvCxnSpPr>
        <p:spPr>
          <a:xfrm>
            <a:off x="914400" y="4971477"/>
            <a:ext cx="0" cy="364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28255" y="5488387"/>
            <a:ext cx="0" cy="364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09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7"/>
            <a:ext cx="6429116"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08817" y="228600"/>
            <a:ext cx="3897798" cy="2031325"/>
          </a:xfrm>
          <a:prstGeom prst="rect">
            <a:avLst/>
          </a:prstGeom>
          <a:solidFill>
            <a:schemeClr val="bg1"/>
          </a:solidFill>
          <a:ln>
            <a:solidFill>
              <a:schemeClr val="tx1"/>
            </a:solidFill>
          </a:ln>
        </p:spPr>
        <p:txBody>
          <a:bodyPr wrap="none" rtlCol="0">
            <a:spAutoFit/>
          </a:bodyPr>
          <a:lstStyle/>
          <a:p>
            <a:r>
              <a:rPr lang="nl-BE" b="1" dirty="0" smtClean="0"/>
              <a:t>‘</a:t>
            </a:r>
            <a:r>
              <a:rPr lang="nl-BE" b="1" dirty="0" err="1" smtClean="0"/>
              <a:t>phase</a:t>
            </a:r>
            <a:r>
              <a:rPr lang="nl-BE" b="1" dirty="0" smtClean="0"/>
              <a:t> 3 response’</a:t>
            </a:r>
          </a:p>
          <a:p>
            <a:endParaRPr lang="nl-BE" b="1" dirty="0" smtClean="0"/>
          </a:p>
          <a:p>
            <a:pPr marL="285750" indent="-285750">
              <a:buFont typeface="Arial" panose="020B0604020202020204" pitchFamily="34" charset="0"/>
              <a:buChar char="•"/>
            </a:pPr>
            <a:r>
              <a:rPr lang="nl-BE" b="1" dirty="0" err="1" smtClean="0"/>
              <a:t>Enhanced</a:t>
            </a:r>
            <a:r>
              <a:rPr lang="nl-BE" b="1" dirty="0" smtClean="0"/>
              <a:t> surveillance</a:t>
            </a:r>
          </a:p>
          <a:p>
            <a:pPr marL="285750" indent="-285750">
              <a:buFont typeface="Arial" panose="020B0604020202020204" pitchFamily="34" charset="0"/>
              <a:buChar char="•"/>
            </a:pPr>
            <a:r>
              <a:rPr lang="nl-BE" b="1" dirty="0" smtClean="0"/>
              <a:t>Rapid </a:t>
            </a:r>
            <a:r>
              <a:rPr lang="nl-BE" b="1" dirty="0" err="1" smtClean="0"/>
              <a:t>detection</a:t>
            </a:r>
            <a:r>
              <a:rPr lang="nl-BE" b="1" dirty="0" smtClean="0"/>
              <a:t> of new cases</a:t>
            </a:r>
          </a:p>
          <a:p>
            <a:pPr marL="285750" indent="-285750">
              <a:buFont typeface="Arial" panose="020B0604020202020204" pitchFamily="34" charset="0"/>
              <a:buChar char="•"/>
            </a:pPr>
            <a:r>
              <a:rPr lang="nl-BE" b="1" dirty="0" smtClean="0"/>
              <a:t>Prevention of </a:t>
            </a:r>
            <a:r>
              <a:rPr lang="nl-BE" b="1" dirty="0" err="1" smtClean="0"/>
              <a:t>reintroduction</a:t>
            </a:r>
            <a:r>
              <a:rPr lang="nl-BE" b="1" dirty="0" smtClean="0"/>
              <a:t> of EVD</a:t>
            </a:r>
          </a:p>
          <a:p>
            <a:pPr marL="285750" indent="-285750">
              <a:buFont typeface="Arial" panose="020B0604020202020204" pitchFamily="34" charset="0"/>
              <a:buChar char="•"/>
            </a:pPr>
            <a:r>
              <a:rPr lang="nl-BE" b="1" dirty="0" err="1" smtClean="0"/>
              <a:t>Vaccination</a:t>
            </a:r>
            <a:endParaRPr lang="nl-BE" b="1" dirty="0" smtClean="0"/>
          </a:p>
          <a:p>
            <a:endParaRPr lang="nl-BE" b="1" dirty="0"/>
          </a:p>
        </p:txBody>
      </p:sp>
    </p:spTree>
    <p:extLst>
      <p:ext uri="{BB962C8B-B14F-4D97-AF65-F5344CB8AC3E}">
        <p14:creationId xmlns:p14="http://schemas.microsoft.com/office/powerpoint/2010/main" val="191580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STANDAARD ITG POWERPOINT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74625" rtl="0" eaLnBrk="0" fontAlgn="base" latinLnBrk="0" hangingPunct="0">
          <a:lnSpc>
            <a:spcPct val="100000"/>
          </a:lnSpc>
          <a:spcBef>
            <a:spcPct val="0"/>
          </a:spcBef>
          <a:spcAft>
            <a:spcPct val="0"/>
          </a:spcAft>
          <a:buClrTx/>
          <a:buSzTx/>
          <a:buFontTx/>
          <a:buNone/>
          <a:tabLst/>
          <a:defRPr kumimoji="0" lang="en-GB" sz="500" b="0" i="0" u="none" strike="noStrike" cap="none" normalizeH="0" baseline="0" smtClean="0">
            <a:ln>
              <a:noFill/>
            </a:ln>
            <a:solidFill>
              <a:schemeClr val="tx1"/>
            </a:solidFill>
            <a:effectLst/>
            <a:latin typeface="Lucida Grande"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74625" rtl="0" eaLnBrk="0" fontAlgn="base" latinLnBrk="0" hangingPunct="0">
          <a:lnSpc>
            <a:spcPct val="100000"/>
          </a:lnSpc>
          <a:spcBef>
            <a:spcPct val="0"/>
          </a:spcBef>
          <a:spcAft>
            <a:spcPct val="0"/>
          </a:spcAft>
          <a:buClrTx/>
          <a:buSzTx/>
          <a:buFontTx/>
          <a:buNone/>
          <a:tabLst/>
          <a:defRPr kumimoji="0" lang="en-GB" sz="500" b="0" i="0" u="none" strike="noStrike" cap="none" normalizeH="0" baseline="0" smtClean="0">
            <a:ln>
              <a:noFill/>
            </a:ln>
            <a:solidFill>
              <a:schemeClr val="tx1"/>
            </a:solidFill>
            <a:effectLst/>
            <a:latin typeface="Lucida Grande" pitchFamily="-4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710</Words>
  <Application>Microsoft Office PowerPoint</Application>
  <PresentationFormat>On-screen Show (4:3)</PresentationFormat>
  <Paragraphs>241</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#NEW STANDAARD ITG POWERPOINT TEMPLATE</vt:lpstr>
      <vt:lpstr>1_Office Theme</vt:lpstr>
      <vt:lpstr>Ebola preparedness in België</vt:lpstr>
      <vt:lpstr>Overview</vt:lpstr>
      <vt:lpstr>Ebola virus disease (EVD) outbreak  in West Africa</vt:lpstr>
      <vt:lpstr>Baize S et al. N Engl J Med 2014. DOI: 10.1056/NEJMoa1404505</vt:lpstr>
      <vt:lpstr>Ebola virus transmission</vt:lpstr>
      <vt:lpstr>PowerPoint Presentation</vt:lpstr>
      <vt:lpstr>PowerPoint Presentation</vt:lpstr>
      <vt:lpstr>PowerPoint Presentation</vt:lpstr>
      <vt:lpstr>PowerPoint Presentation</vt:lpstr>
      <vt:lpstr>Response to an epidemic…</vt:lpstr>
      <vt:lpstr>PowerPoint Presentation</vt:lpstr>
      <vt:lpstr>PowerPoint Presentation</vt:lpstr>
      <vt:lpstr>Partners &amp; interactions </vt:lpstr>
      <vt:lpstr>PowerPoint Presentation</vt:lpstr>
      <vt:lpstr>‘Entry points’ for the country…</vt:lpstr>
      <vt:lpstr>Triaging and case finding in Belgium</vt:lpstr>
      <vt:lpstr>Heeft mijn patient Ebola-infectie?</vt:lpstr>
      <vt:lpstr>Procedures-procedures-procedures</vt:lpstr>
      <vt:lpstr>PowerPoint Presentation</vt:lpstr>
      <vt:lpstr>PowerPoint Presentation</vt:lpstr>
      <vt:lpstr>Glove issues…</vt:lpstr>
      <vt:lpstr>Taking care of  returning HCW and contacts…</vt:lpstr>
      <vt:lpstr>Centralised communication</vt:lpstr>
      <vt:lpstr>Ebola is about challenging balances</vt:lpstr>
      <vt:lpstr>Ebola epidemic (2013)- 2014-2015</vt:lpstr>
      <vt:lpstr>PowerPoint Presentation</vt:lpstr>
      <vt:lpstr>Towards a generic preparedness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Vlieghe</dc:creator>
  <cp:lastModifiedBy>Erika Vlieghe</cp:lastModifiedBy>
  <cp:revision>72</cp:revision>
  <dcterms:created xsi:type="dcterms:W3CDTF">2006-08-16T00:00:00Z</dcterms:created>
  <dcterms:modified xsi:type="dcterms:W3CDTF">2015-09-30T06:25:02Z</dcterms:modified>
</cp:coreProperties>
</file>