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Hoofdtekst - niveau één</a:t>
            </a:r>
            <a:endParaRPr sz="3200"/>
          </a:p>
          <a:p>
            <a:pPr lvl="1">
              <a:defRPr sz="1800"/>
            </a:pPr>
            <a:r>
              <a:rPr sz="3200"/>
              <a:t>Hoofdtekst - niveau twee</a:t>
            </a:r>
            <a:endParaRPr sz="3200"/>
          </a:p>
          <a:p>
            <a:pPr lvl="2">
              <a:defRPr sz="1800"/>
            </a:pPr>
            <a:r>
              <a:rPr sz="3200"/>
              <a:t>Hoofdtekst - niveau drie</a:t>
            </a:r>
            <a:endParaRPr sz="3200"/>
          </a:p>
          <a:p>
            <a:pPr lvl="3">
              <a:defRPr sz="1800"/>
            </a:pPr>
            <a:r>
              <a:rPr sz="3200"/>
              <a:t>Hoofdtekst - niveau vier</a:t>
            </a:r>
            <a:endParaRPr sz="3200"/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Hoofdtekst - niveau één</a:t>
            </a:r>
            <a:endParaRPr sz="3200"/>
          </a:p>
          <a:p>
            <a:pPr lvl="1">
              <a:defRPr sz="1800"/>
            </a:pPr>
            <a:r>
              <a:rPr sz="3200"/>
              <a:t>Hoofdtekst - niveau twee</a:t>
            </a:r>
            <a:endParaRPr sz="3200"/>
          </a:p>
          <a:p>
            <a:pPr lvl="2">
              <a:defRPr sz="1800"/>
            </a:pPr>
            <a:r>
              <a:rPr sz="3200"/>
              <a:t>Hoofdtekst - niveau drie</a:t>
            </a:r>
            <a:endParaRPr sz="3200"/>
          </a:p>
          <a:p>
            <a:pPr lvl="3">
              <a:defRPr sz="1800"/>
            </a:pPr>
            <a:r>
              <a:rPr sz="3200"/>
              <a:t>Hoofdtekst - niveau vier</a:t>
            </a:r>
            <a:endParaRPr sz="3200"/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Titeltekst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Hoofdtekst - niveau één</a:t>
            </a:r>
            <a:endParaRPr sz="3200"/>
          </a:p>
          <a:p>
            <a:pPr lvl="1">
              <a:defRPr sz="1800"/>
            </a:pPr>
            <a:r>
              <a:rPr sz="3200"/>
              <a:t>Hoofdtekst - niveau twee</a:t>
            </a:r>
            <a:endParaRPr sz="3200"/>
          </a:p>
          <a:p>
            <a:pPr lvl="2">
              <a:defRPr sz="1800"/>
            </a:pPr>
            <a:r>
              <a:rPr sz="3200"/>
              <a:t>Hoofdtekst - niveau drie</a:t>
            </a:r>
            <a:endParaRPr sz="3200"/>
          </a:p>
          <a:p>
            <a:pPr lvl="3">
              <a:defRPr sz="1800"/>
            </a:pPr>
            <a:r>
              <a:rPr sz="3200"/>
              <a:t>Hoofdtekst - niveau vier</a:t>
            </a:r>
            <a:endParaRPr sz="3200"/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Hoofdtekst - niveau één</a:t>
            </a:r>
            <a:endParaRPr sz="3600"/>
          </a:p>
          <a:p>
            <a:pPr lvl="1">
              <a:defRPr sz="1800"/>
            </a:pPr>
            <a:r>
              <a:rPr sz="3600"/>
              <a:t>Hoofdtekst - niveau twee</a:t>
            </a:r>
            <a:endParaRPr sz="3600"/>
          </a:p>
          <a:p>
            <a:pPr lvl="2">
              <a:defRPr sz="1800"/>
            </a:pPr>
            <a:r>
              <a:rPr sz="3600"/>
              <a:t>Hoofdtekst - niveau drie</a:t>
            </a:r>
            <a:endParaRPr sz="3600"/>
          </a:p>
          <a:p>
            <a:pPr lvl="3">
              <a:defRPr sz="1800"/>
            </a:pPr>
            <a:r>
              <a:rPr sz="3600"/>
              <a:t>Hoofdtekst - niveau vier</a:t>
            </a:r>
            <a:endParaRPr sz="3600"/>
          </a:p>
          <a:p>
            <a:pPr lvl="4">
              <a:defRPr sz="1800"/>
            </a:pPr>
            <a:r>
              <a:rPr sz="36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Hoofdtekst - niveau één</a:t>
            </a:r>
            <a:endParaRPr sz="2800"/>
          </a:p>
          <a:p>
            <a:pPr lvl="1">
              <a:defRPr sz="1800"/>
            </a:pPr>
            <a:r>
              <a:rPr sz="2800"/>
              <a:t>Hoofdtekst - niveau twee</a:t>
            </a:r>
            <a:endParaRPr sz="2800"/>
          </a:p>
          <a:p>
            <a:pPr lvl="2">
              <a:defRPr sz="1800"/>
            </a:pPr>
            <a:r>
              <a:rPr sz="2800"/>
              <a:t>Hoofdtekst - niveau drie</a:t>
            </a:r>
            <a:endParaRPr sz="2800"/>
          </a:p>
          <a:p>
            <a:pPr lvl="3">
              <a:defRPr sz="1800"/>
            </a:pPr>
            <a:r>
              <a:rPr sz="2800"/>
              <a:t>Hoofdtekst - niveau vier</a:t>
            </a:r>
            <a:endParaRPr sz="2800"/>
          </a:p>
          <a:p>
            <a:pPr lvl="4">
              <a:defRPr sz="1800"/>
            </a:pPr>
            <a:r>
              <a:rPr sz="28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ij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Hoofdtekst - niveau één</a:t>
            </a:r>
            <a:endParaRPr sz="3600"/>
          </a:p>
          <a:p>
            <a:pPr lvl="1">
              <a:defRPr sz="1800"/>
            </a:pPr>
            <a:r>
              <a:rPr sz="3600"/>
              <a:t>Hoofdtekst - niveau twee</a:t>
            </a:r>
            <a:endParaRPr sz="3600"/>
          </a:p>
          <a:p>
            <a:pPr lvl="2">
              <a:defRPr sz="1800"/>
            </a:pPr>
            <a:r>
              <a:rPr sz="3600"/>
              <a:t>Hoofdtekst - niveau drie</a:t>
            </a:r>
            <a:endParaRPr sz="3600"/>
          </a:p>
          <a:p>
            <a:pPr lvl="3">
              <a:defRPr sz="1800"/>
            </a:pPr>
            <a:r>
              <a:rPr sz="3600"/>
              <a:t>Hoofdtekst - niveau vier</a:t>
            </a:r>
            <a:endParaRPr sz="3600"/>
          </a:p>
          <a:p>
            <a:pPr lvl="4">
              <a:defRPr sz="1800"/>
            </a:pPr>
            <a:r>
              <a:rPr sz="36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Hoofdtekst - niveau één</a:t>
            </a:r>
            <a:endParaRPr sz="3600"/>
          </a:p>
          <a:p>
            <a:pPr lvl="1">
              <a:defRPr sz="1800"/>
            </a:pPr>
            <a:r>
              <a:rPr sz="3600"/>
              <a:t>Hoofdtekst - niveau twee</a:t>
            </a:r>
            <a:endParaRPr sz="3600"/>
          </a:p>
          <a:p>
            <a:pPr lvl="2">
              <a:defRPr sz="1800"/>
            </a:pPr>
            <a:r>
              <a:rPr sz="3600"/>
              <a:t>Hoofdtekst - niveau drie</a:t>
            </a:r>
            <a:endParaRPr sz="3600"/>
          </a:p>
          <a:p>
            <a:pPr lvl="3">
              <a:defRPr sz="1800"/>
            </a:pPr>
            <a:r>
              <a:rPr sz="3600"/>
              <a:t>Hoofdtekst - niveau vier</a:t>
            </a:r>
            <a:endParaRPr sz="3600"/>
          </a:p>
          <a:p>
            <a:pPr lvl="4">
              <a:defRPr sz="1800"/>
            </a:pPr>
            <a:r>
              <a:rPr sz="3600"/>
              <a:t>Hoofdtekst - niveau vijf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jan.eyckmans@gezondheid.belgie.be" TargetMode="External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ico-info.be" TargetMode="External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6720144" y="2294461"/>
            <a:ext cx="2468083" cy="246808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title"/>
          </p:nvPr>
        </p:nvSpPr>
        <p:spPr>
          <a:xfrm>
            <a:off x="1270000" y="846438"/>
            <a:ext cx="10464800" cy="3302001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sz="7040"/>
              <a:t>Risico- en crisiscommunicatie in tijden van            en      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5350504"/>
            <a:ext cx="10464800" cy="1130301"/>
          </a:xfrm>
          <a:prstGeom prst="rect">
            <a:avLst/>
          </a:prstGeom>
        </p:spPr>
        <p:txBody>
          <a:bodyPr/>
          <a:lstStyle/>
          <a:p>
            <a:pPr lvl="0" defTabSz="315468">
              <a:defRPr sz="1800"/>
            </a:pPr>
            <a:r>
              <a:rPr sz="3240"/>
              <a:t>Jan Eyckmans</a:t>
            </a:r>
            <a:endParaRPr sz="3240"/>
          </a:p>
          <a:p>
            <a:pPr lvl="0" defTabSz="315468">
              <a:defRPr sz="1800"/>
            </a:pPr>
            <a:r>
              <a:rPr sz="1728"/>
              <a:t>Diensthoofd Externe communicatie &amp; woordvoerder </a:t>
            </a:r>
            <a:endParaRPr sz="1728"/>
          </a:p>
          <a:p>
            <a:pPr lvl="0" defTabSz="315468">
              <a:defRPr sz="1800"/>
            </a:pPr>
            <a:r>
              <a:rPr sz="1728"/>
              <a:t>FOD Volksgezondheid, Veiligheid van de voedselketen en Leefmilieu</a:t>
            </a:r>
          </a:p>
        </p:txBody>
      </p:sp>
      <p:pic>
        <p:nvPicPr>
          <p:cNvPr id="3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5514" y="7422256"/>
            <a:ext cx="4213772" cy="159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4012" y="2908567"/>
            <a:ext cx="1239872" cy="1239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body" idx="1"/>
          </p:nvPr>
        </p:nvSpPr>
        <p:spPr>
          <a:xfrm>
            <a:off x="1175883" y="1837764"/>
            <a:ext cx="11434875" cy="7129833"/>
          </a:xfrm>
          <a:prstGeom prst="rect">
            <a:avLst/>
          </a:prstGeom>
        </p:spPr>
        <p:txBody>
          <a:bodyPr/>
          <a:lstStyle/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b="1" sz="3132">
                <a:latin typeface="Helvetica"/>
                <a:ea typeface="Helvetica"/>
                <a:cs typeface="Helvetica"/>
                <a:sym typeface="Helvetica"/>
              </a:rPr>
              <a:t>Open en transparante communicatie:</a:t>
            </a:r>
            <a:r>
              <a:rPr sz="3132"/>
              <a:t> website met alle informatie over maatregelen en procedures voor bevolking en partners en grote beschikbaarheid voor media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Coördinatie Ebola was de </a:t>
            </a:r>
            <a:r>
              <a:rPr b="1" sz="3132">
                <a:latin typeface="Helvetica"/>
                <a:ea typeface="Helvetica"/>
                <a:cs typeface="Helvetica"/>
                <a:sym typeface="Helvetica"/>
              </a:rPr>
              <a:t>unieke bron</a:t>
            </a:r>
            <a:r>
              <a:rPr sz="3132"/>
              <a:t> voor informatie en had </a:t>
            </a:r>
            <a:r>
              <a:rPr b="1" sz="3132">
                <a:latin typeface="Helvetica"/>
                <a:ea typeface="Helvetica"/>
                <a:cs typeface="Helvetica"/>
                <a:sym typeface="Helvetica"/>
              </a:rPr>
              <a:t>geloofwaardigheid</a:t>
            </a:r>
            <a:r>
              <a:rPr sz="3132"/>
              <a:t> bij media en bevolking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Geen "Ebola-paniek" dankzij verstaanbare wetenschappelijke communicatie: </a:t>
            </a:r>
            <a:r>
              <a:rPr b="1" sz="3132">
                <a:latin typeface="Helvetica"/>
                <a:ea typeface="Helvetica"/>
                <a:cs typeface="Helvetica"/>
                <a:sym typeface="Helvetica"/>
              </a:rPr>
              <a:t>risico in juiste perspectief</a:t>
            </a:r>
            <a:r>
              <a:rPr sz="3132"/>
              <a:t> geplaatst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Beste communicatie = </a:t>
            </a:r>
            <a:r>
              <a:rPr b="1" sz="3132">
                <a:latin typeface="Helvetica"/>
                <a:ea typeface="Helvetica"/>
                <a:cs typeface="Helvetica"/>
                <a:sym typeface="Helvetica"/>
              </a:rPr>
              <a:t>interpersoonlijke communicatie</a:t>
            </a:r>
            <a:r>
              <a:rPr sz="3132"/>
              <a:t>: intensieve contacten ebola coördinatoren met alle betrokken partners op de luchthaven was bepalend voor het doorgaan van de vluchten naar West-Afrika</a:t>
            </a:r>
          </a:p>
        </p:txBody>
      </p:sp>
      <p:pic>
        <p:nvPicPr>
          <p:cNvPr id="10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1967" y="181485"/>
            <a:ext cx="1697528" cy="174468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2697372" y="8685"/>
            <a:ext cx="9947224" cy="220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3600"/>
              <a:t>Evaluatie risico- en crisiscommunicatie </a:t>
            </a:r>
            <a:endParaRPr sz="3600"/>
          </a:p>
          <a:p>
            <a:pPr lvl="0" algn="r">
              <a:defRPr sz="1800"/>
            </a:pPr>
            <a:r>
              <a:rPr sz="3600"/>
              <a:t>Ebola coördinatie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idx="1"/>
          </p:nvPr>
        </p:nvSpPr>
        <p:spPr>
          <a:xfrm>
            <a:off x="394043" y="2079762"/>
            <a:ext cx="12216715" cy="7617323"/>
          </a:xfrm>
          <a:prstGeom prst="rect">
            <a:avLst/>
          </a:prstGeom>
        </p:spPr>
        <p:txBody>
          <a:bodyPr/>
          <a:lstStyle/>
          <a:p>
            <a:pPr lvl="0" marL="324485" indent="-324485" defTabSz="426466">
              <a:spcBef>
                <a:spcPts val="3000"/>
              </a:spcBef>
              <a:defRPr sz="1800"/>
            </a:pPr>
            <a:r>
              <a:rPr sz="2628"/>
              <a:t>Omgaan met </a:t>
            </a:r>
            <a:r>
              <a:rPr b="1" sz="2628">
                <a:latin typeface="Helvetica"/>
                <a:ea typeface="Helvetica"/>
                <a:cs typeface="Helvetica"/>
                <a:sym typeface="Helvetica"/>
              </a:rPr>
              <a:t>emotionele en irrationele reacties en geruchten</a:t>
            </a:r>
            <a:r>
              <a:rPr sz="2628"/>
              <a:t>: naast bevolking ook aandacht besteden aan partners en stakeholders (procedures en materiaal alleen volstaan soms niet)</a:t>
            </a:r>
            <a:endParaRPr sz="2628"/>
          </a:p>
          <a:p>
            <a:pPr lvl="0" marL="324485" indent="-324485" defTabSz="426466">
              <a:spcBef>
                <a:spcPts val="3000"/>
              </a:spcBef>
              <a:defRPr sz="1800"/>
            </a:pPr>
            <a:r>
              <a:rPr sz="2628"/>
              <a:t>Risico-communicatie werd crisiscommunicatie bij </a:t>
            </a:r>
            <a:r>
              <a:rPr b="1" sz="2628">
                <a:latin typeface="Helvetica"/>
                <a:ea typeface="Helvetica"/>
                <a:cs typeface="Helvetica"/>
                <a:sym typeface="Helvetica"/>
              </a:rPr>
              <a:t>invoering temperatuurscontroles</a:t>
            </a:r>
            <a:r>
              <a:rPr sz="2628"/>
              <a:t> en bij opnames waarschijnlijke gevallen en analyses bij ITG (nieuwswaarde)</a:t>
            </a:r>
            <a:endParaRPr sz="2628"/>
          </a:p>
          <a:p>
            <a:pPr lvl="0" marL="324485" indent="-324485" defTabSz="426466">
              <a:spcBef>
                <a:spcPts val="3000"/>
              </a:spcBef>
              <a:defRPr sz="1800"/>
            </a:pPr>
            <a:r>
              <a:rPr sz="2628"/>
              <a:t>Uitstekende </a:t>
            </a:r>
            <a:r>
              <a:rPr b="1" sz="2628">
                <a:latin typeface="Helvetica"/>
                <a:ea typeface="Helvetica"/>
                <a:cs typeface="Helvetica"/>
                <a:sym typeface="Helvetica"/>
              </a:rPr>
              <a:t>testcase voor nieuw Europees wettelijk kader </a:t>
            </a:r>
            <a:r>
              <a:rPr sz="2628"/>
              <a:t>"Cross border health threats": </a:t>
            </a:r>
            <a:endParaRPr sz="2628"/>
          </a:p>
          <a:p>
            <a:pPr lvl="1" marL="648970" indent="-324485" defTabSz="426466">
              <a:spcBef>
                <a:spcPts val="3000"/>
              </a:spcBef>
              <a:defRPr sz="1800"/>
            </a:pPr>
            <a:r>
              <a:rPr sz="2628"/>
              <a:t>netwerken en procedures uitbreiden naar nog meer partners en sectoren</a:t>
            </a:r>
            <a:endParaRPr sz="2628"/>
          </a:p>
          <a:p>
            <a:pPr lvl="1" marL="648970" indent="-324485" defTabSz="426466">
              <a:spcBef>
                <a:spcPts val="3000"/>
              </a:spcBef>
              <a:defRPr sz="1800"/>
            </a:pPr>
            <a:r>
              <a:rPr sz="2628"/>
              <a:t>communicatieplannen en strategie aanpassen aan generieke crisisplannen</a:t>
            </a:r>
            <a:endParaRPr sz="2628"/>
          </a:p>
          <a:p>
            <a:pPr lvl="1" marL="648970" indent="-324485" defTabSz="426466">
              <a:spcBef>
                <a:spcPts val="3000"/>
              </a:spcBef>
              <a:defRPr sz="1800"/>
            </a:pPr>
            <a:r>
              <a:rPr sz="2628"/>
              <a:t>positieve evolutie naar meer coördinatie en samenwerking risico- en crisiscommunicatie overheid (ook buiten "federale crisisfase" : initiatieven FOD Binnenlandse Zaken) </a:t>
            </a:r>
          </a:p>
        </p:txBody>
      </p:sp>
      <p:pic>
        <p:nvPicPr>
          <p:cNvPr id="10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1967" y="181485"/>
            <a:ext cx="1697528" cy="174468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2697372" y="8685"/>
            <a:ext cx="9947224" cy="220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3600"/>
              <a:t>Evaluatie risico- en crisiscommunicatie </a:t>
            </a:r>
            <a:endParaRPr sz="3600"/>
          </a:p>
          <a:p>
            <a:pPr lvl="0" algn="r">
              <a:defRPr sz="1800"/>
            </a:pPr>
            <a:r>
              <a:rPr sz="3600"/>
              <a:t>Ebola coördinatie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1270000" y="26035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Bedankt voor uw aandacht...</a:t>
            </a:r>
          </a:p>
        </p:txBody>
      </p:sp>
      <p:sp>
        <p:nvSpPr>
          <p:cNvPr id="108" name="Shape 108"/>
          <p:cNvSpPr/>
          <p:nvPr/>
        </p:nvSpPr>
        <p:spPr>
          <a:xfrm>
            <a:off x="6938660" y="6378169"/>
            <a:ext cx="5941297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lnSpc>
                <a:spcPct val="50000"/>
              </a:lnSpc>
              <a:spcBef>
                <a:spcPts val="4200"/>
              </a:spcBef>
              <a:defRPr sz="1800"/>
            </a:pPr>
            <a:r>
              <a:rPr sz="2400"/>
              <a:t>Jan Eyckmans</a:t>
            </a:r>
            <a:endParaRPr sz="2400"/>
          </a:p>
          <a:p>
            <a:pPr lvl="0" algn="l">
              <a:lnSpc>
                <a:spcPct val="50000"/>
              </a:lnSpc>
              <a:spcBef>
                <a:spcPts val="4200"/>
              </a:spcBef>
              <a:defRPr sz="1800"/>
            </a:pPr>
            <a:r>
              <a:rPr sz="2400" u="sng">
                <a:hlinkClick r:id="rId2" invalidUrl="" action="" tgtFrame="" tooltip="" history="1" highlightClick="0" endSnd="0"/>
              </a:rPr>
              <a:t>jan.eyckmans@gezondheid.belgie.be</a:t>
            </a:r>
            <a:endParaRPr sz="2400"/>
          </a:p>
          <a:p>
            <a:pPr lvl="0" algn="l">
              <a:lnSpc>
                <a:spcPct val="50000"/>
              </a:lnSpc>
              <a:spcBef>
                <a:spcPts val="4200"/>
              </a:spcBef>
              <a:defRPr sz="1800"/>
            </a:pPr>
            <a:r>
              <a:rPr sz="2400"/>
              <a:t>+32 (0) 495.25.47.24</a:t>
            </a:r>
          </a:p>
        </p:txBody>
      </p:sp>
      <p:pic>
        <p:nvPicPr>
          <p:cNvPr id="10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6330" y="408879"/>
            <a:ext cx="2394296" cy="2394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054100" y="444500"/>
            <a:ext cx="11099800" cy="2159000"/>
          </a:xfrm>
          <a:prstGeom prst="rect">
            <a:avLst/>
          </a:prstGeom>
        </p:spPr>
        <p:txBody>
          <a:bodyPr/>
          <a:lstStyle>
            <a:lvl1pPr algn="r">
              <a:defRPr sz="5000"/>
            </a:lvl1pPr>
          </a:lstStyle>
          <a:p>
            <a:pPr lvl="0">
              <a:defRPr sz="1800"/>
            </a:pPr>
            <a:r>
              <a:rPr sz="5000"/>
              <a:t>Risico-communicatie in België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1054100" y="2603500"/>
            <a:ext cx="11358678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Elke overheidsdienst of instelling volgens eigen bevoegdheden en expertise</a:t>
            </a:r>
            <a:endParaRPr sz="3600"/>
          </a:p>
          <a:p>
            <a:pPr lvl="0">
              <a:defRPr sz="1800"/>
            </a:pPr>
            <a:r>
              <a:rPr sz="3600"/>
              <a:t>Weinig coördinatie tussen instellingen en overheden</a:t>
            </a:r>
            <a:endParaRPr sz="3600"/>
          </a:p>
          <a:p>
            <a:pPr lvl="0">
              <a:defRPr sz="1800"/>
            </a:pPr>
            <a:r>
              <a:rPr sz="3600"/>
              <a:t>Campagnes en informatie over grote waaier aan gezondheids- en andere risico's</a:t>
            </a:r>
            <a:endParaRPr sz="3600"/>
          </a:p>
          <a:p>
            <a:pPr lvl="0">
              <a:defRPr sz="1800"/>
            </a:pPr>
            <a:r>
              <a:rPr sz="3600"/>
              <a:t>Initiatief R!</a:t>
            </a:r>
            <a:r>
              <a:rPr sz="3600">
                <a:hlinkClick r:id="rId2" invalidUrl="" action="" tgtFrame="" tooltip="" history="1" highlightClick="0" endSnd="0"/>
              </a:rPr>
              <a:t>SICO-iNFO.be</a:t>
            </a:r>
            <a:r>
              <a:rPr sz="3600"/>
              <a:t> van FOD Binnenlandse Zaken  </a:t>
            </a:r>
          </a:p>
        </p:txBody>
      </p:sp>
      <p:pic>
        <p:nvPicPr>
          <p:cNvPr id="4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1577" y="464724"/>
            <a:ext cx="2096453" cy="2096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 rot="20288040">
            <a:off x="-468725" y="1371303"/>
            <a:ext cx="7689675" cy="1148161"/>
          </a:xfrm>
          <a:prstGeom prst="rect">
            <a:avLst/>
          </a:prstGeom>
        </p:spPr>
        <p:txBody>
          <a:bodyPr/>
          <a:lstStyle/>
          <a:p>
            <a:pPr lvl="0" defTabSz="321310">
              <a:defRPr sz="1800"/>
            </a:pPr>
            <a:r>
              <a:rPr b="1" sz="3300">
                <a:latin typeface="Helvetica"/>
                <a:ea typeface="Helvetica"/>
                <a:cs typeface="Helvetica"/>
                <a:sym typeface="Helvetica"/>
              </a:rPr>
              <a:t>Symbolen</a:t>
            </a:r>
            <a:r>
              <a:rPr sz="3300"/>
              <a:t> herkennen kan levens redden!</a:t>
            </a:r>
          </a:p>
        </p:txBody>
      </p:sp>
      <p:sp>
        <p:nvSpPr>
          <p:cNvPr id="43" name="Shape 43"/>
          <p:cNvSpPr/>
          <p:nvPr/>
        </p:nvSpPr>
        <p:spPr>
          <a:xfrm rot="1005963">
            <a:off x="5853025" y="870150"/>
            <a:ext cx="7689675" cy="114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321310">
              <a:defRPr sz="1800"/>
            </a:pPr>
            <a:r>
              <a:rPr b="1" sz="3300">
                <a:latin typeface="Helvetica"/>
                <a:ea typeface="Helvetica"/>
                <a:cs typeface="Helvetica"/>
                <a:sym typeface="Helvetica"/>
              </a:rPr>
              <a:t>Hittegolf</a:t>
            </a:r>
            <a:r>
              <a:rPr sz="3300"/>
              <a:t>: informeer u voor uw gezondheid!</a:t>
            </a:r>
          </a:p>
        </p:txBody>
      </p:sp>
      <p:sp>
        <p:nvSpPr>
          <p:cNvPr id="44" name="Shape 44"/>
          <p:cNvSpPr/>
          <p:nvPr/>
        </p:nvSpPr>
        <p:spPr>
          <a:xfrm rot="21600000">
            <a:off x="3919056" y="2103627"/>
            <a:ext cx="7689675" cy="114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6000"/>
              <a:t>Zuinig met </a:t>
            </a:r>
            <a:r>
              <a:rPr b="1" sz="6000">
                <a:latin typeface="Helvetica"/>
                <a:ea typeface="Helvetica"/>
                <a:cs typeface="Helvetica"/>
                <a:sym typeface="Helvetica"/>
              </a:rPr>
              <a:t>straling</a:t>
            </a:r>
            <a:r>
              <a:rPr sz="6000"/>
              <a:t>!</a:t>
            </a:r>
          </a:p>
        </p:txBody>
      </p:sp>
      <p:sp>
        <p:nvSpPr>
          <p:cNvPr id="45" name="Shape 45"/>
          <p:cNvSpPr/>
          <p:nvPr/>
        </p:nvSpPr>
        <p:spPr>
          <a:xfrm rot="19914119">
            <a:off x="196291" y="4766490"/>
            <a:ext cx="6359643" cy="114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379729">
              <a:defRPr sz="1800"/>
            </a:pPr>
            <a:r>
              <a:rPr sz="3900"/>
              <a:t>Gebruik </a:t>
            </a:r>
            <a:r>
              <a:rPr b="1" sz="3900">
                <a:latin typeface="Helvetica"/>
                <a:ea typeface="Helvetica"/>
                <a:cs typeface="Helvetica"/>
                <a:sym typeface="Helvetica"/>
              </a:rPr>
              <a:t>antibiotica</a:t>
            </a:r>
            <a:r>
              <a:rPr sz="3900"/>
              <a:t> correct!</a:t>
            </a:r>
          </a:p>
        </p:txBody>
      </p:sp>
      <p:sp>
        <p:nvSpPr>
          <p:cNvPr id="46" name="Shape 46"/>
          <p:cNvSpPr/>
          <p:nvPr/>
        </p:nvSpPr>
        <p:spPr>
          <a:xfrm rot="21600000">
            <a:off x="5104044" y="8346873"/>
            <a:ext cx="7689675" cy="114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327152">
              <a:defRPr sz="1800"/>
            </a:pPr>
            <a:r>
              <a:rPr sz="3359"/>
              <a:t>Laat </a:t>
            </a:r>
            <a:r>
              <a:rPr b="1" sz="3359">
                <a:latin typeface="Helvetica"/>
                <a:ea typeface="Helvetica"/>
                <a:cs typeface="Helvetica"/>
                <a:sym typeface="Helvetica"/>
              </a:rPr>
              <a:t>griep</a:t>
            </a:r>
            <a:r>
              <a:rPr sz="3359"/>
              <a:t> deze winter in de kou staan!</a:t>
            </a:r>
          </a:p>
        </p:txBody>
      </p:sp>
      <p:sp>
        <p:nvSpPr>
          <p:cNvPr id="47" name="Shape 47"/>
          <p:cNvSpPr/>
          <p:nvPr/>
        </p:nvSpPr>
        <p:spPr>
          <a:xfrm rot="20850236">
            <a:off x="605069" y="7552956"/>
            <a:ext cx="7689675" cy="114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449833">
              <a:defRPr sz="1800"/>
            </a:pPr>
            <a:r>
              <a:rPr b="1" sz="4619">
                <a:latin typeface="Helvetica"/>
                <a:ea typeface="Helvetica"/>
                <a:cs typeface="Helvetica"/>
                <a:sym typeface="Helvetica"/>
              </a:rPr>
              <a:t>Alcohol</a:t>
            </a:r>
            <a:r>
              <a:rPr sz="4619"/>
              <a:t>, begin niet te vroeg!</a:t>
            </a:r>
          </a:p>
        </p:txBody>
      </p:sp>
      <p:sp>
        <p:nvSpPr>
          <p:cNvPr id="48" name="Shape 48"/>
          <p:cNvSpPr/>
          <p:nvPr/>
        </p:nvSpPr>
        <p:spPr>
          <a:xfrm rot="1504894">
            <a:off x="5941351" y="4412178"/>
            <a:ext cx="7132321" cy="92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327152">
              <a:defRPr sz="1800"/>
            </a:pPr>
            <a:r>
              <a:rPr sz="3359"/>
              <a:t>Een </a:t>
            </a:r>
            <a:r>
              <a:rPr b="1" sz="3359">
                <a:latin typeface="Helvetica"/>
                <a:ea typeface="Helvetica"/>
                <a:cs typeface="Helvetica"/>
                <a:sym typeface="Helvetica"/>
              </a:rPr>
              <a:t>geneesmiddel</a:t>
            </a:r>
            <a:r>
              <a:rPr sz="3359"/>
              <a:t> is geen snoepje!</a:t>
            </a:r>
          </a:p>
        </p:txBody>
      </p:sp>
      <p:sp>
        <p:nvSpPr>
          <p:cNvPr id="49" name="Shape 49"/>
          <p:cNvSpPr/>
          <p:nvPr/>
        </p:nvSpPr>
        <p:spPr>
          <a:xfrm rot="21036996">
            <a:off x="140490" y="6239869"/>
            <a:ext cx="10044895" cy="114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321310">
              <a:defRPr sz="1800"/>
            </a:pPr>
            <a:r>
              <a:rPr sz="3300"/>
              <a:t>En je weet wat gedaan bij een </a:t>
            </a:r>
            <a:r>
              <a:rPr b="1" sz="3300">
                <a:latin typeface="Helvetica"/>
                <a:ea typeface="Helvetica"/>
                <a:cs typeface="Helvetica"/>
                <a:sym typeface="Helvetica"/>
              </a:rPr>
              <a:t>industrieel ongeval</a:t>
            </a:r>
            <a:r>
              <a:rPr sz="3300"/>
              <a:t>?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1669" y="7297137"/>
            <a:ext cx="828377" cy="83207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title"/>
          </p:nvPr>
        </p:nvSpPr>
        <p:spPr>
          <a:xfrm>
            <a:off x="5535164" y="4046187"/>
            <a:ext cx="4577836" cy="955035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400"/>
              <a:t>Externe Communiatie &amp; Contact Center</a:t>
            </a:r>
          </a:p>
        </p:txBody>
      </p:sp>
      <p:sp>
        <p:nvSpPr>
          <p:cNvPr id="53" name="Shape 53"/>
          <p:cNvSpPr/>
          <p:nvPr/>
        </p:nvSpPr>
        <p:spPr>
          <a:xfrm>
            <a:off x="2264090" y="25400"/>
            <a:ext cx="10133376" cy="154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r"/>
          </a:lstStyle>
          <a:p>
            <a:pPr lvl="0">
              <a:defRPr sz="1800"/>
            </a:pPr>
            <a:r>
              <a:rPr sz="3600"/>
              <a:t>Organisatie risico-communicatie bij FOD Volksgezondheid</a:t>
            </a:r>
          </a:p>
        </p:txBody>
      </p:sp>
      <p:pic>
        <p:nvPicPr>
          <p:cNvPr id="5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277" y="83724"/>
            <a:ext cx="1537995" cy="1537996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6405932" y="1871434"/>
            <a:ext cx="2399852" cy="955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400"/>
              <a:t>Beleidsmakers</a:t>
            </a:r>
          </a:p>
        </p:txBody>
      </p:sp>
      <p:sp>
        <p:nvSpPr>
          <p:cNvPr id="56" name="Shape 56"/>
          <p:cNvSpPr/>
          <p:nvPr/>
        </p:nvSpPr>
        <p:spPr>
          <a:xfrm>
            <a:off x="9685640" y="1867607"/>
            <a:ext cx="2641850" cy="962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400"/>
              <a:t>Adviezen RAG, HGR, WIV...</a:t>
            </a:r>
          </a:p>
        </p:txBody>
      </p:sp>
      <p:sp>
        <p:nvSpPr>
          <p:cNvPr id="57" name="Shape 57"/>
          <p:cNvSpPr/>
          <p:nvPr/>
        </p:nvSpPr>
        <p:spPr>
          <a:xfrm>
            <a:off x="3530866" y="1871434"/>
            <a:ext cx="1692473" cy="955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400"/>
              <a:t>DGs FOD </a:t>
            </a:r>
          </a:p>
        </p:txBody>
      </p:sp>
      <p:sp>
        <p:nvSpPr>
          <p:cNvPr id="58" name="Shape 58"/>
          <p:cNvSpPr/>
          <p:nvPr/>
        </p:nvSpPr>
        <p:spPr>
          <a:xfrm>
            <a:off x="3070339" y="3375761"/>
            <a:ext cx="950748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Onderwerpen en prioriteiten over potentiële risico's</a:t>
            </a:r>
          </a:p>
        </p:txBody>
      </p:sp>
      <p:sp>
        <p:nvSpPr>
          <p:cNvPr id="59" name="Shape 59"/>
          <p:cNvSpPr/>
          <p:nvPr/>
        </p:nvSpPr>
        <p:spPr>
          <a:xfrm>
            <a:off x="703479" y="5127379"/>
            <a:ext cx="12044607" cy="4463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/>
          <a:lstStyle/>
          <a:p>
            <a:pPr lvl="0" marL="395111" indent="-395111" algn="l">
              <a:lnSpc>
                <a:spcPct val="50000"/>
              </a:lnSpc>
              <a:spcBef>
                <a:spcPts val="4200"/>
              </a:spcBef>
              <a:buSzPct val="75000"/>
              <a:buChar char="•"/>
              <a:defRPr sz="1800"/>
            </a:pPr>
            <a:r>
              <a:rPr b="1" sz="3200">
                <a:latin typeface="Helvetica"/>
                <a:ea typeface="Helvetica"/>
                <a:cs typeface="Helvetica"/>
                <a:sym typeface="Helvetica"/>
              </a:rPr>
              <a:t>Klantencontacten</a:t>
            </a:r>
            <a:r>
              <a:rPr sz="3200"/>
              <a:t> met DGs, beleidsmakers en adviesorganen</a:t>
            </a:r>
            <a:endParaRPr sz="3200"/>
          </a:p>
          <a:p>
            <a:pPr lvl="0" marL="395111" indent="-395111" algn="l">
              <a:lnSpc>
                <a:spcPct val="50000"/>
              </a:lnSpc>
              <a:spcBef>
                <a:spcPts val="4200"/>
              </a:spcBef>
              <a:buSzPct val="75000"/>
              <a:buChar char="•"/>
              <a:defRPr sz="1800"/>
            </a:pPr>
            <a:r>
              <a:rPr b="1" sz="3200">
                <a:latin typeface="Helvetica"/>
                <a:ea typeface="Helvetica"/>
                <a:cs typeface="Helvetica"/>
                <a:sym typeface="Helvetica"/>
              </a:rPr>
              <a:t>Advies, ondersteuning en kwaliteitscontrole </a:t>
            </a:r>
            <a:r>
              <a:rPr sz="3200"/>
              <a:t>bij:</a:t>
            </a:r>
            <a:endParaRPr sz="3200"/>
          </a:p>
          <a:p>
            <a:pPr lvl="1" marL="839611" indent="-395111" algn="l">
              <a:lnSpc>
                <a:spcPct val="50000"/>
              </a:lnSpc>
              <a:spcBef>
                <a:spcPts val="4200"/>
              </a:spcBef>
              <a:buSzPct val="75000"/>
              <a:buChar char="•"/>
              <a:defRPr sz="1800"/>
            </a:pPr>
            <a:r>
              <a:rPr sz="3200"/>
              <a:t>Mediarelaties</a:t>
            </a:r>
            <a:endParaRPr sz="3200"/>
          </a:p>
          <a:p>
            <a:pPr lvl="1" marL="839611" indent="-395111" algn="l">
              <a:lnSpc>
                <a:spcPct val="50000"/>
              </a:lnSpc>
              <a:spcBef>
                <a:spcPts val="4200"/>
              </a:spcBef>
              <a:buSzPct val="75000"/>
              <a:buChar char="•"/>
              <a:defRPr sz="1800"/>
            </a:pPr>
            <a:r>
              <a:rPr sz="3200"/>
              <a:t>Online communicatie</a:t>
            </a:r>
            <a:endParaRPr sz="3200"/>
          </a:p>
          <a:p>
            <a:pPr lvl="1" marL="839611" indent="-395111" algn="l">
              <a:lnSpc>
                <a:spcPct val="50000"/>
              </a:lnSpc>
              <a:spcBef>
                <a:spcPts val="4200"/>
              </a:spcBef>
              <a:buSzPct val="75000"/>
              <a:buChar char="•"/>
              <a:defRPr sz="1800"/>
            </a:pPr>
            <a:r>
              <a:rPr sz="3200"/>
              <a:t>Campagnes en schrijfbeleid</a:t>
            </a:r>
            <a:endParaRPr sz="3200"/>
          </a:p>
          <a:p>
            <a:pPr lvl="1" marL="839611" indent="-395111" algn="l">
              <a:lnSpc>
                <a:spcPct val="50000"/>
              </a:lnSpc>
              <a:spcBef>
                <a:spcPts val="4200"/>
              </a:spcBef>
              <a:buSzPct val="75000"/>
              <a:buChar char="•"/>
              <a:defRPr sz="1800"/>
            </a:pPr>
            <a:r>
              <a:rPr sz="3200"/>
              <a:t>Risico- en crisiscommunicatie</a:t>
            </a:r>
          </a:p>
        </p:txBody>
      </p:sp>
      <p:sp>
        <p:nvSpPr>
          <p:cNvPr id="60" name="Shape 60"/>
          <p:cNvSpPr/>
          <p:nvPr/>
        </p:nvSpPr>
        <p:spPr>
          <a:xfrm rot="16200000">
            <a:off x="4009280" y="1128289"/>
            <a:ext cx="1522810" cy="2776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39" y="0"/>
                </a:moveTo>
                <a:cubicBezTo>
                  <a:pt x="9241" y="0"/>
                  <a:pt x="8838" y="221"/>
                  <a:pt x="8838" y="494"/>
                </a:cubicBezTo>
                <a:lnTo>
                  <a:pt x="8838" y="11845"/>
                </a:lnTo>
                <a:lnTo>
                  <a:pt x="0" y="21600"/>
                </a:lnTo>
                <a:lnTo>
                  <a:pt x="12869" y="14818"/>
                </a:lnTo>
                <a:lnTo>
                  <a:pt x="20699" y="14818"/>
                </a:lnTo>
                <a:cubicBezTo>
                  <a:pt x="21197" y="14818"/>
                  <a:pt x="21600" y="14597"/>
                  <a:pt x="21600" y="14324"/>
                </a:cubicBezTo>
                <a:lnTo>
                  <a:pt x="21600" y="494"/>
                </a:lnTo>
                <a:cubicBezTo>
                  <a:pt x="21600" y="221"/>
                  <a:pt x="21197" y="0"/>
                  <a:pt x="20699" y="0"/>
                </a:cubicBezTo>
                <a:lnTo>
                  <a:pt x="973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1" name="Shape 61"/>
          <p:cNvSpPr/>
          <p:nvPr/>
        </p:nvSpPr>
        <p:spPr>
          <a:xfrm rot="16200000">
            <a:off x="9893132" y="937330"/>
            <a:ext cx="1587898" cy="3186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6953" y="6929"/>
                </a:lnTo>
                <a:lnTo>
                  <a:pt x="6953" y="21170"/>
                </a:lnTo>
                <a:cubicBezTo>
                  <a:pt x="6953" y="21407"/>
                  <a:pt x="7340" y="21600"/>
                  <a:pt x="7817" y="21600"/>
                </a:cubicBezTo>
                <a:lnTo>
                  <a:pt x="20736" y="21600"/>
                </a:lnTo>
                <a:cubicBezTo>
                  <a:pt x="21213" y="21600"/>
                  <a:pt x="21600" y="21407"/>
                  <a:pt x="21600" y="21170"/>
                </a:cubicBezTo>
                <a:lnTo>
                  <a:pt x="21600" y="4761"/>
                </a:lnTo>
                <a:cubicBezTo>
                  <a:pt x="21600" y="4523"/>
                  <a:pt x="21213" y="4331"/>
                  <a:pt x="20736" y="4331"/>
                </a:cubicBezTo>
                <a:lnTo>
                  <a:pt x="11121" y="433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2" name="Shape 62"/>
          <p:cNvSpPr/>
          <p:nvPr/>
        </p:nvSpPr>
        <p:spPr>
          <a:xfrm rot="16200000">
            <a:off x="7072003" y="1081690"/>
            <a:ext cx="1504157" cy="27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87" y="0"/>
                </a:moveTo>
                <a:cubicBezTo>
                  <a:pt x="6683" y="0"/>
                  <a:pt x="6275" y="222"/>
                  <a:pt x="6275" y="496"/>
                </a:cubicBezTo>
                <a:lnTo>
                  <a:pt x="6275" y="9953"/>
                </a:lnTo>
                <a:lnTo>
                  <a:pt x="0" y="11442"/>
                </a:lnTo>
                <a:lnTo>
                  <a:pt x="6275" y="12930"/>
                </a:lnTo>
                <a:lnTo>
                  <a:pt x="6275" y="21104"/>
                </a:lnTo>
                <a:cubicBezTo>
                  <a:pt x="6275" y="21378"/>
                  <a:pt x="6683" y="21600"/>
                  <a:pt x="7187" y="21600"/>
                </a:cubicBezTo>
                <a:lnTo>
                  <a:pt x="20688" y="21600"/>
                </a:lnTo>
                <a:cubicBezTo>
                  <a:pt x="21192" y="21600"/>
                  <a:pt x="21600" y="21378"/>
                  <a:pt x="21600" y="21104"/>
                </a:cubicBezTo>
                <a:lnTo>
                  <a:pt x="21600" y="496"/>
                </a:lnTo>
                <a:cubicBezTo>
                  <a:pt x="21600" y="222"/>
                  <a:pt x="21192" y="0"/>
                  <a:pt x="20688" y="0"/>
                </a:cubicBezTo>
                <a:lnTo>
                  <a:pt x="7187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6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2956" y="8046892"/>
            <a:ext cx="325803" cy="70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6542" y="6555957"/>
            <a:ext cx="815242" cy="818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32757" y="8891474"/>
            <a:ext cx="346202" cy="688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29674" y="-182245"/>
            <a:ext cx="2575050" cy="257505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429791" y="-42115"/>
            <a:ext cx="12367205" cy="200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3600"/>
              <a:t>Organisatie risico- en crisiscommunicatie bij </a:t>
            </a:r>
            <a:endParaRPr sz="3600"/>
          </a:p>
          <a:p>
            <a:pPr lvl="0" algn="r">
              <a:defRPr sz="1800"/>
            </a:pPr>
            <a:r>
              <a:rPr sz="3600"/>
              <a:t>FOD Volksgezondheid</a:t>
            </a:r>
          </a:p>
        </p:txBody>
      </p:sp>
      <p:sp>
        <p:nvSpPr>
          <p:cNvPr id="69" name="Shape 69"/>
          <p:cNvSpPr/>
          <p:nvPr/>
        </p:nvSpPr>
        <p:spPr>
          <a:xfrm>
            <a:off x="4474869" y="1500363"/>
            <a:ext cx="5176630" cy="3417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82938"/>
          </a:solidFill>
          <a:ln w="25400">
            <a:solidFill>
              <a:srgbClr val="8D858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0" name="Shape 70"/>
          <p:cNvSpPr/>
          <p:nvPr/>
        </p:nvSpPr>
        <p:spPr>
          <a:xfrm>
            <a:off x="4889739" y="2333217"/>
            <a:ext cx="427299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Coördinatiestructuur</a:t>
            </a:r>
          </a:p>
        </p:txBody>
      </p:sp>
      <p:pic>
        <p:nvPicPr>
          <p:cNvPr id="7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0442" y="3109177"/>
            <a:ext cx="780673" cy="155353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771629" y="4260696"/>
            <a:ext cx="12089929" cy="5158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marL="444500" indent="-444500" algn="l">
              <a:buSzPct val="75000"/>
              <a:buChar char="•"/>
              <a:defRPr sz="1800"/>
            </a:pPr>
            <a:r>
              <a:rPr sz="3600"/>
              <a:t>redactie</a:t>
            </a:r>
            <a:endParaRPr sz="3600"/>
          </a:p>
          <a:p>
            <a:pPr lvl="0" marL="444500" indent="-444500" algn="l">
              <a:buSzPct val="75000"/>
              <a:buChar char="•"/>
              <a:defRPr sz="1800"/>
            </a:pPr>
            <a:r>
              <a:rPr sz="3600"/>
              <a:t>mediarelaties</a:t>
            </a:r>
            <a:endParaRPr sz="3600"/>
          </a:p>
          <a:p>
            <a:pPr lvl="0" marL="444500" indent="-444500" algn="l">
              <a:buSzPct val="75000"/>
              <a:buChar char="•"/>
              <a:defRPr sz="1800"/>
            </a:pPr>
            <a:r>
              <a:rPr sz="3600"/>
              <a:t>beheer website en sociale media</a:t>
            </a:r>
            <a:endParaRPr sz="3600"/>
          </a:p>
          <a:p>
            <a:pPr lvl="0" marL="444500" indent="-444500" algn="l">
              <a:buSzPct val="75000"/>
              <a:buChar char="•"/>
              <a:defRPr sz="1800"/>
            </a:pPr>
            <a:r>
              <a:rPr sz="3600"/>
              <a:t>monitoring nationale en internationale media</a:t>
            </a:r>
            <a:endParaRPr sz="3600"/>
          </a:p>
          <a:p>
            <a:pPr lvl="0" marL="444500" indent="-444500" algn="l">
              <a:buSzPct val="75000"/>
              <a:buChar char="•"/>
              <a:defRPr sz="1800"/>
            </a:pPr>
            <a:r>
              <a:rPr sz="3600"/>
              <a:t>monitoring sociale media</a:t>
            </a:r>
            <a:endParaRPr sz="3600"/>
          </a:p>
          <a:p>
            <a:pPr lvl="0" marL="444500" indent="-444500" algn="l">
              <a:buSzPct val="75000"/>
              <a:buChar char="•"/>
              <a:defRPr sz="1800"/>
            </a:pPr>
            <a:r>
              <a:rPr sz="3600"/>
              <a:t>contact center</a:t>
            </a:r>
            <a:endParaRPr sz="3600"/>
          </a:p>
          <a:p>
            <a:pPr lvl="0" marL="444500" indent="-444500" algn="l">
              <a:buSzPct val="75000"/>
              <a:buChar char="•"/>
              <a:defRPr sz="1800"/>
            </a:pPr>
            <a:r>
              <a:rPr sz="3600"/>
              <a:t>grafische vormgeving, video, fotografie</a:t>
            </a:r>
            <a:endParaRPr sz="3600"/>
          </a:p>
          <a:p>
            <a:pPr lvl="0" marL="444500" indent="-444500" algn="l">
              <a:buSzPct val="75000"/>
              <a:buChar char="•"/>
              <a:defRPr sz="1800"/>
            </a:pPr>
            <a:r>
              <a:rPr sz="3600"/>
              <a:t>Internationaal afstemmen met EU instellingen en agentschappen en WHO via HSC Comm Network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Risico kaderen </a:t>
            </a:r>
            <a:r>
              <a:rPr sz="3600"/>
              <a:t>door verstaanbare en wetenschappelijk correcte informatie te bieden over de aard en de omvang van de bedreiging voor ons land en over de genomen maatregelen</a:t>
            </a:r>
            <a:endParaRPr sz="3600"/>
          </a:p>
          <a:p>
            <a:pPr lvl="0">
              <a:defRPr sz="1800"/>
            </a:pPr>
            <a:r>
              <a:rPr sz="3600"/>
              <a:t>De bevolking of bepaalde doelgroepen 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mobiliseren</a:t>
            </a:r>
            <a:r>
              <a:rPr sz="3600"/>
              <a:t> om zichzelf te beschermen door bepaald gedrag</a:t>
            </a:r>
            <a:endParaRPr sz="3600"/>
          </a:p>
          <a:p>
            <a:pPr lvl="0">
              <a:defRPr sz="1800"/>
            </a:pPr>
            <a:r>
              <a:rPr sz="3600"/>
              <a:t>Het 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aanspreekpunt</a:t>
            </a:r>
            <a:r>
              <a:rPr sz="3600"/>
              <a:t> worden voor betrouwbare informatie voor bevolking, media en partners</a:t>
            </a:r>
          </a:p>
        </p:txBody>
      </p:sp>
      <p:pic>
        <p:nvPicPr>
          <p:cNvPr id="7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55074" y="-360045"/>
            <a:ext cx="2575050" cy="257505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429791" y="8685"/>
            <a:ext cx="12367205" cy="200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3600"/>
              <a:t>Doelstellingen risico- en crisiscommunicatie bij </a:t>
            </a:r>
            <a:endParaRPr sz="3600"/>
          </a:p>
          <a:p>
            <a:pPr lvl="0" algn="r">
              <a:defRPr sz="1800"/>
            </a:pPr>
            <a:r>
              <a:rPr sz="3600"/>
              <a:t>FOD Volksgezondheid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33903">
            <a:off x="9815533" y="7907040"/>
            <a:ext cx="1660216" cy="1660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355074" y="-360045"/>
            <a:ext cx="2575050" cy="257505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429791" y="8685"/>
            <a:ext cx="12367205" cy="200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3600"/>
              <a:t>Functies risico- en crisiscommunicatie bij </a:t>
            </a:r>
            <a:endParaRPr sz="3600"/>
          </a:p>
          <a:p>
            <a:pPr lvl="0" algn="r">
              <a:defRPr sz="1800"/>
            </a:pPr>
            <a:r>
              <a:rPr sz="3600"/>
              <a:t>FOD Volksgezondheid</a:t>
            </a:r>
          </a:p>
        </p:txBody>
      </p:sp>
      <p:sp>
        <p:nvSpPr>
          <p:cNvPr id="81" name="Shape 81"/>
          <p:cNvSpPr/>
          <p:nvPr>
            <p:ph type="body" idx="4294967295"/>
          </p:nvPr>
        </p:nvSpPr>
        <p:spPr>
          <a:xfrm>
            <a:off x="1651000" y="20320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Informatie </a:t>
            </a:r>
            <a:r>
              <a:rPr sz="3600"/>
              <a:t>uit de coördinatiestructuur verwerken en laten doorstromen naar partners en professionelen via aangepaste kanalen</a:t>
            </a:r>
            <a:endParaRPr sz="3600"/>
          </a:p>
          <a:p>
            <a:pPr lvl="0">
              <a:defRPr sz="1800"/>
            </a:pPr>
            <a:r>
              <a:rPr sz="3600"/>
              <a:t>Goedgekeurde en overlegde 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antwoorden geven</a:t>
            </a:r>
            <a:r>
              <a:rPr sz="3600"/>
              <a:t> op de vragen van de bevolking en de media</a:t>
            </a:r>
            <a:endParaRPr sz="3600"/>
          </a:p>
          <a:p>
            <a:pPr lvl="0">
              <a:defRPr sz="1800"/>
            </a:pPr>
            <a:r>
              <a:rPr sz="3600"/>
              <a:t>Nieuwe vragen en thema's detecteren via 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monitoring</a:t>
            </a:r>
            <a:r>
              <a:rPr sz="3600"/>
              <a:t> van nationale en internationale media, sociale media en contact center en converseren</a:t>
            </a:r>
          </a:p>
        </p:txBody>
      </p:sp>
      <p:pic>
        <p:nvPicPr>
          <p:cNvPr id="82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964" y="4612372"/>
            <a:ext cx="1303556" cy="1303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643" y="6186482"/>
            <a:ext cx="1504199" cy="175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asted-imag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1647" y="2420459"/>
            <a:ext cx="1377080" cy="1607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697372" y="8685"/>
            <a:ext cx="9947224" cy="220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3600"/>
              <a:t>Partners risico- en crisiscommunicatie </a:t>
            </a:r>
            <a:endParaRPr sz="3600"/>
          </a:p>
          <a:p>
            <a:pPr lvl="0" algn="r">
              <a:defRPr sz="1800"/>
            </a:pPr>
            <a:r>
              <a:rPr sz="3600"/>
              <a:t>Ebola coördinatie</a:t>
            </a:r>
          </a:p>
        </p:txBody>
      </p:sp>
      <p:sp>
        <p:nvSpPr>
          <p:cNvPr id="87" name="Shape 87"/>
          <p:cNvSpPr/>
          <p:nvPr>
            <p:ph type="body" idx="4294967295"/>
          </p:nvPr>
        </p:nvSpPr>
        <p:spPr>
          <a:xfrm>
            <a:off x="2401427" y="2032000"/>
            <a:ext cx="10589546" cy="4136440"/>
          </a:xfrm>
          <a:prstGeom prst="rect">
            <a:avLst/>
          </a:prstGeom>
        </p:spPr>
        <p:txBody>
          <a:bodyPr lIns="25400" tIns="25400" rIns="25400" bIns="25400"/>
          <a:lstStyle/>
          <a:p>
            <a:pPr lvl="0" marL="395111" indent="-395111">
              <a:lnSpc>
                <a:spcPct val="75000"/>
              </a:lnSpc>
              <a:defRPr sz="1800"/>
            </a:pPr>
            <a:r>
              <a:rPr sz="3200"/>
              <a:t>Andere federale overheidsdiensten en adviesorganen</a:t>
            </a:r>
            <a:endParaRPr sz="3200"/>
          </a:p>
          <a:p>
            <a:pPr lvl="0" marL="395111" indent="-395111">
              <a:lnSpc>
                <a:spcPct val="75000"/>
              </a:lnSpc>
              <a:defRPr sz="1800"/>
            </a:pPr>
            <a:r>
              <a:rPr sz="3200"/>
              <a:t>Gemeenschappen en Gewesten</a:t>
            </a:r>
            <a:endParaRPr sz="3200"/>
          </a:p>
          <a:p>
            <a:pPr lvl="0" marL="395111" indent="-395111">
              <a:lnSpc>
                <a:spcPct val="75000"/>
              </a:lnSpc>
              <a:defRPr sz="1800"/>
            </a:pPr>
            <a:r>
              <a:rPr sz="3200"/>
              <a:t>Partners binnen de gezondheidszorg</a:t>
            </a:r>
            <a:endParaRPr sz="3200"/>
          </a:p>
          <a:p>
            <a:pPr lvl="0" marL="395111" indent="-395111">
              <a:lnSpc>
                <a:spcPct val="75000"/>
              </a:lnSpc>
              <a:defRPr sz="1800"/>
            </a:pPr>
            <a:r>
              <a:rPr sz="3200"/>
              <a:t>(woordvoerders) voogdijministers</a:t>
            </a:r>
          </a:p>
        </p:txBody>
      </p:sp>
      <p:sp>
        <p:nvSpPr>
          <p:cNvPr id="88" name="Shape 88"/>
          <p:cNvSpPr/>
          <p:nvPr/>
        </p:nvSpPr>
        <p:spPr>
          <a:xfrm>
            <a:off x="2401427" y="6274273"/>
            <a:ext cx="10539115" cy="943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normAutofit fontScale="100000" lnSpcReduction="0"/>
          </a:bodyPr>
          <a:lstStyle>
            <a:lvl1pPr marL="395111" indent="-395111" algn="l">
              <a:lnSpc>
                <a:spcPct val="75000"/>
              </a:lnSpc>
              <a:spcBef>
                <a:spcPts val="4200"/>
              </a:spcBef>
              <a:buSzPct val="75000"/>
              <a:buChar char="•"/>
              <a:defRPr b="1"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200"/>
              <a:t>Instituut voor Tropische Geneeskunde Antwerpen</a:t>
            </a:r>
          </a:p>
        </p:txBody>
      </p:sp>
      <p:sp>
        <p:nvSpPr>
          <p:cNvPr id="89" name="Shape 89"/>
          <p:cNvSpPr/>
          <p:nvPr/>
        </p:nvSpPr>
        <p:spPr>
          <a:xfrm>
            <a:off x="2401426" y="7863745"/>
            <a:ext cx="10539115" cy="943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normAutofit fontScale="100000" lnSpcReduction="0"/>
          </a:bodyPr>
          <a:lstStyle>
            <a:lvl1pPr marL="395111" indent="-395111" algn="l">
              <a:lnSpc>
                <a:spcPct val="75000"/>
              </a:lnSpc>
              <a:spcBef>
                <a:spcPts val="4200"/>
              </a:spcBef>
              <a:buSzPct val="75000"/>
              <a:buChar char="•"/>
              <a:defRPr b="1"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200"/>
              <a:t>Brussels Airlines &amp; Brussels Airport</a:t>
            </a:r>
          </a:p>
        </p:txBody>
      </p:sp>
      <p:pic>
        <p:nvPicPr>
          <p:cNvPr id="9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824" y="5816721"/>
            <a:ext cx="1125156" cy="157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363" y="7552204"/>
            <a:ext cx="1827587" cy="1827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462" y="2687801"/>
            <a:ext cx="1573389" cy="1676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1967" y="181485"/>
            <a:ext cx="1697528" cy="1744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idx="1"/>
          </p:nvPr>
        </p:nvSpPr>
        <p:spPr>
          <a:xfrm>
            <a:off x="1175883" y="1837764"/>
            <a:ext cx="11434875" cy="7129833"/>
          </a:xfrm>
          <a:prstGeom prst="rect">
            <a:avLst/>
          </a:prstGeom>
        </p:spPr>
        <p:txBody>
          <a:bodyPr/>
          <a:lstStyle/>
          <a:p>
            <a:pPr lvl="0" marL="408940" indent="-408940" defTabSz="537463">
              <a:spcBef>
                <a:spcPts val="3800"/>
              </a:spcBef>
              <a:defRPr sz="1800"/>
            </a:pPr>
            <a:r>
              <a:rPr sz="3312"/>
              <a:t>Succes van communicatie was mix van 3 ingrediënten:</a:t>
            </a:r>
            <a:endParaRPr sz="3312"/>
          </a:p>
          <a:p>
            <a:pPr lvl="1" marL="817880" indent="-408940" defTabSz="537463">
              <a:spcBef>
                <a:spcPts val="3800"/>
              </a:spcBef>
              <a:defRPr sz="1800"/>
            </a:pPr>
            <a:r>
              <a:rPr b="1" sz="3312">
                <a:latin typeface="Helvetica"/>
                <a:ea typeface="Helvetica"/>
                <a:cs typeface="Helvetica"/>
                <a:sym typeface="Helvetica"/>
              </a:rPr>
              <a:t>Communicatieteams</a:t>
            </a:r>
            <a:r>
              <a:rPr sz="3312"/>
              <a:t> voor ontwikkelen materiaal, algmene mediarelaties, updaten website, sociale media, vragen van burgers</a:t>
            </a:r>
            <a:endParaRPr sz="3312"/>
          </a:p>
          <a:p>
            <a:pPr lvl="1" marL="817880" indent="-408940" defTabSz="537463">
              <a:spcBef>
                <a:spcPts val="3800"/>
              </a:spcBef>
              <a:defRPr sz="1800"/>
            </a:pPr>
            <a:r>
              <a:rPr b="1" sz="3312">
                <a:latin typeface="Helvetica"/>
                <a:ea typeface="Helvetica"/>
                <a:cs typeface="Helvetica"/>
                <a:sym typeface="Helvetica"/>
              </a:rPr>
              <a:t>Ebola coördinatoren</a:t>
            </a:r>
            <a:r>
              <a:rPr sz="3312"/>
              <a:t> als woordvoerders op belangrijke momenten en als ambassadeurs in persoonlijke communicatie met stakeholders en partners</a:t>
            </a:r>
            <a:endParaRPr sz="3312"/>
          </a:p>
          <a:p>
            <a:pPr lvl="1" marL="817880" indent="-408940" defTabSz="537463">
              <a:spcBef>
                <a:spcPts val="3800"/>
              </a:spcBef>
              <a:defRPr sz="1800"/>
            </a:pPr>
            <a:r>
              <a:rPr sz="3312"/>
              <a:t>Samenwerking met </a:t>
            </a:r>
            <a:r>
              <a:rPr b="1" sz="3312">
                <a:latin typeface="Helvetica"/>
                <a:ea typeface="Helvetica"/>
                <a:cs typeface="Helvetica"/>
                <a:sym typeface="Helvetica"/>
              </a:rPr>
              <a:t>ITG</a:t>
            </a:r>
            <a:r>
              <a:rPr sz="3312"/>
              <a:t> als wereldauthoriteit met sterke en toegankelijke wetenschappelijke communicatie </a:t>
            </a:r>
          </a:p>
        </p:txBody>
      </p:sp>
      <p:pic>
        <p:nvPicPr>
          <p:cNvPr id="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1967" y="181485"/>
            <a:ext cx="1697528" cy="174468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2697372" y="8685"/>
            <a:ext cx="9947224" cy="220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3600"/>
              <a:t>Evaluatie risico- en crisiscommunicatie </a:t>
            </a:r>
            <a:endParaRPr sz="3600"/>
          </a:p>
          <a:p>
            <a:pPr lvl="0" algn="r">
              <a:defRPr sz="1800"/>
            </a:pPr>
            <a:r>
              <a:rPr sz="3600"/>
              <a:t>Ebola coördinatie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