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1" r:id="rId3"/>
    <p:sldId id="333" r:id="rId4"/>
    <p:sldId id="381" r:id="rId5"/>
    <p:sldId id="386" r:id="rId6"/>
    <p:sldId id="334" r:id="rId7"/>
    <p:sldId id="388" r:id="rId8"/>
    <p:sldId id="389" r:id="rId9"/>
    <p:sldId id="383" r:id="rId10"/>
    <p:sldId id="384" r:id="rId11"/>
    <p:sldId id="335" r:id="rId12"/>
  </p:sldIdLst>
  <p:sldSz cx="10693400" cy="7561263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FFFF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6" autoAdjust="0"/>
  </p:normalViewPr>
  <p:slideViewPr>
    <p:cSldViewPr>
      <p:cViewPr varScale="1">
        <p:scale>
          <a:sx n="101" d="100"/>
          <a:sy n="101" d="100"/>
        </p:scale>
        <p:origin x="708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D5BE6-323D-4713-9192-3F13B91CDF6B}" type="datetimeFigureOut">
              <a:rPr lang="nl-BE" smtClean="0"/>
              <a:pPr/>
              <a:t>21-9-2015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E4169-7982-4357-80D2-A78BFB7C79C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005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elbl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3113" y="4284663"/>
            <a:ext cx="9088437" cy="43180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3113" y="3565525"/>
            <a:ext cx="9090025" cy="4318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C99FC4-B291-45E6-8F69-FC5CD90D1E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43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F81B-5EE2-4673-A9BC-C65030D3E7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35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912100" y="1258888"/>
            <a:ext cx="2246313" cy="54737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988" y="1258888"/>
            <a:ext cx="6589712" cy="54737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11D1-0743-462E-8882-BF10A67173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8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0DC8-ED45-4644-A659-9FE2C1C0E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42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A6212-351D-42A4-AE4E-3828BEAE80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55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988" y="2266950"/>
            <a:ext cx="4418012" cy="446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40400" y="2266950"/>
            <a:ext cx="4418013" cy="446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BCED-4C77-4986-A131-A455A4F6D9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3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4B8B6-2C45-4BAD-8F0C-A490FC4273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84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29B9-F944-4B8B-984B-88987FE35B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81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0C5D-26B5-40FD-8A72-39A67664FE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1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65EC-E0A0-448C-88C5-2B036349F8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70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BFE9-4591-4717-B26B-0A13E6EF39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4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1258888"/>
            <a:ext cx="8988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266950"/>
            <a:ext cx="898842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5A46EB-F2C8-4F72-A14A-FAEA42CF8E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lang="nl-NL" sz="4000" b="1" dirty="0">
          <a:solidFill>
            <a:schemeClr val="bg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Std" pitchFamily="34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Std" pitchFamily="34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Std" pitchFamily="34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Std" pitchFamily="34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Char char="•"/>
        <a:defRPr sz="3700">
          <a:solidFill>
            <a:schemeClr val="bg2"/>
          </a:solidFill>
          <a:latin typeface="+mn-lt"/>
          <a:ea typeface="+mn-ea"/>
          <a:cs typeface="+mn-cs"/>
        </a:defRPr>
      </a:lvl1pPr>
      <a:lvl2pPr marL="847725" indent="-325438" algn="l" defTabSz="1042988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2"/>
          </a:solidFill>
          <a:latin typeface="+mn-lt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bg2"/>
          </a:solidFill>
          <a:latin typeface="+mn-lt"/>
        </a:defRPr>
      </a:lvl3pPr>
      <a:lvl4pPr marL="1825625" indent="-26035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bg2"/>
          </a:solidFill>
          <a:latin typeface="+mn-lt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1058" y="5076775"/>
            <a:ext cx="9088437" cy="431800"/>
          </a:xfrm>
        </p:spPr>
        <p:txBody>
          <a:bodyPr/>
          <a:lstStyle/>
          <a:p>
            <a:pPr eaLnBrk="1" hangingPunct="1"/>
            <a:r>
              <a:rPr lang="nl-BE" dirty="0" smtClean="0"/>
              <a:t>Dr. Paul De Munter</a:t>
            </a:r>
          </a:p>
          <a:p>
            <a:pPr eaLnBrk="1" hangingPunct="1"/>
            <a:r>
              <a:rPr lang="nl-BE" dirty="0" smtClean="0"/>
              <a:t>Algemene inwendige ziekten/infectieziekten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3113" y="2844527"/>
            <a:ext cx="9090025" cy="1152798"/>
          </a:xfrm>
        </p:spPr>
        <p:txBody>
          <a:bodyPr/>
          <a:lstStyle/>
          <a:p>
            <a:pPr eaLnBrk="1" hangingPunct="1"/>
            <a:r>
              <a:rPr lang="nl-BE" dirty="0" smtClean="0"/>
              <a:t>Ebola: </a:t>
            </a:r>
            <a:br>
              <a:rPr lang="nl-BE" dirty="0" smtClean="0"/>
            </a:br>
            <a:r>
              <a:rPr lang="nl-BE" dirty="0" err="1" smtClean="0"/>
              <a:t>patient</a:t>
            </a:r>
            <a:r>
              <a:rPr lang="nl-BE" dirty="0" smtClean="0"/>
              <a:t> care in UZ Leuven: </a:t>
            </a:r>
            <a:r>
              <a:rPr lang="nl-BE" dirty="0" err="1" smtClean="0"/>
              <a:t>experience</a:t>
            </a:r>
            <a:r>
              <a:rPr lang="nl-BE" dirty="0" smtClean="0"/>
              <a:t>, issues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endParaRPr lang="nl-BE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72" y="3848257"/>
            <a:ext cx="4144020" cy="276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How </a:t>
            </a:r>
            <a:r>
              <a:rPr lang="nl-BE" sz="2800" dirty="0" err="1" smtClean="0"/>
              <a:t>many</a:t>
            </a:r>
            <a:r>
              <a:rPr lang="nl-BE" sz="2800" dirty="0" smtClean="0"/>
              <a:t> </a:t>
            </a:r>
            <a:r>
              <a:rPr lang="nl-BE" sz="2800" dirty="0" err="1" smtClean="0"/>
              <a:t>reference</a:t>
            </a:r>
            <a:r>
              <a:rPr lang="nl-BE" sz="2800" dirty="0" smtClean="0"/>
              <a:t> </a:t>
            </a:r>
            <a:r>
              <a:rPr lang="nl-BE" sz="2800" dirty="0" err="1" smtClean="0"/>
              <a:t>hospitals</a:t>
            </a:r>
            <a:r>
              <a:rPr lang="nl-BE" sz="2800" dirty="0" smtClean="0"/>
              <a:t> do we </a:t>
            </a:r>
            <a:r>
              <a:rPr lang="nl-BE" sz="2800" dirty="0" err="1" smtClean="0"/>
              <a:t>need</a:t>
            </a:r>
            <a:r>
              <a:rPr lang="nl-BE" sz="2800" dirty="0" smtClean="0"/>
              <a:t>?</a:t>
            </a:r>
          </a:p>
          <a:p>
            <a:r>
              <a:rPr lang="nl-BE" sz="2800" dirty="0" err="1" smtClean="0"/>
              <a:t>Isolate</a:t>
            </a:r>
            <a:r>
              <a:rPr lang="nl-BE" sz="2800" dirty="0" smtClean="0"/>
              <a:t> in ICU </a:t>
            </a:r>
            <a:r>
              <a:rPr lang="nl-BE" sz="2800" dirty="0" smtClean="0"/>
              <a:t>or non ICU?</a:t>
            </a:r>
          </a:p>
          <a:p>
            <a:r>
              <a:rPr lang="nl-BE" sz="2800" dirty="0"/>
              <a:t>Ebola </a:t>
            </a:r>
            <a:r>
              <a:rPr lang="nl-BE" sz="2800" dirty="0" err="1"/>
              <a:t>suspicion</a:t>
            </a:r>
            <a:r>
              <a:rPr lang="nl-BE" sz="2800" dirty="0"/>
              <a:t> </a:t>
            </a:r>
            <a:r>
              <a:rPr lang="nl-BE" sz="2800" dirty="0" err="1"/>
              <a:t>not</a:t>
            </a:r>
            <a:r>
              <a:rPr lang="nl-BE" sz="2800" dirty="0"/>
              <a:t> </a:t>
            </a:r>
            <a:r>
              <a:rPr lang="nl-BE" sz="2800" dirty="0" err="1"/>
              <a:t>confirmed</a:t>
            </a:r>
            <a:r>
              <a:rPr lang="nl-BE" sz="2800" dirty="0"/>
              <a:t>: </a:t>
            </a:r>
            <a:r>
              <a:rPr lang="nl-BE" sz="2800" dirty="0" err="1" smtClean="0"/>
              <a:t>use</a:t>
            </a:r>
            <a:r>
              <a:rPr lang="nl-BE" sz="2800" dirty="0" smtClean="0"/>
              <a:t> </a:t>
            </a:r>
            <a:r>
              <a:rPr lang="nl-BE" sz="2800" dirty="0" err="1" smtClean="0"/>
              <a:t>formal</a:t>
            </a:r>
            <a:r>
              <a:rPr lang="nl-BE" sz="2800" dirty="0" smtClean="0"/>
              <a:t> </a:t>
            </a:r>
            <a:r>
              <a:rPr lang="nl-BE" sz="2800" dirty="0"/>
              <a:t>criteria or </a:t>
            </a:r>
            <a:r>
              <a:rPr lang="nl-BE" sz="2800" dirty="0" err="1"/>
              <a:t>clinical</a:t>
            </a:r>
            <a:r>
              <a:rPr lang="nl-BE" sz="2800" dirty="0"/>
              <a:t> </a:t>
            </a:r>
            <a:r>
              <a:rPr lang="nl-BE" sz="2800" dirty="0" err="1" smtClean="0"/>
              <a:t>judgement</a:t>
            </a:r>
            <a:r>
              <a:rPr lang="nl-BE" sz="2800" dirty="0"/>
              <a:t>?</a:t>
            </a:r>
          </a:p>
          <a:p>
            <a:r>
              <a:rPr lang="nl-BE" sz="2800" dirty="0" smtClean="0"/>
              <a:t>How </a:t>
            </a:r>
            <a:r>
              <a:rPr lang="nl-BE" sz="2800" dirty="0" smtClean="0"/>
              <a:t>far </a:t>
            </a:r>
            <a:r>
              <a:rPr lang="nl-BE" sz="2800" dirty="0" err="1" smtClean="0"/>
              <a:t>should</a:t>
            </a:r>
            <a:r>
              <a:rPr lang="nl-BE" sz="2800" dirty="0" smtClean="0"/>
              <a:t> we go </a:t>
            </a:r>
            <a:r>
              <a:rPr lang="nl-BE" sz="2800" dirty="0" err="1" smtClean="0"/>
              <a:t>with</a:t>
            </a:r>
            <a:r>
              <a:rPr lang="nl-BE" sz="2800" dirty="0" smtClean="0"/>
              <a:t> intensive care?</a:t>
            </a:r>
          </a:p>
          <a:p>
            <a:r>
              <a:rPr lang="nl-BE" sz="2800" dirty="0" err="1" smtClean="0"/>
              <a:t>Should</a:t>
            </a:r>
            <a:r>
              <a:rPr lang="nl-BE" sz="2800" dirty="0" smtClean="0"/>
              <a:t> we </a:t>
            </a:r>
            <a:r>
              <a:rPr lang="nl-BE" sz="2800" dirty="0" err="1" smtClean="0"/>
              <a:t>use</a:t>
            </a:r>
            <a:r>
              <a:rPr lang="nl-BE" sz="2800" dirty="0" smtClean="0"/>
              <a:t> </a:t>
            </a:r>
            <a:r>
              <a:rPr lang="nl-BE" sz="2800" dirty="0" err="1" smtClean="0"/>
              <a:t>experimental</a:t>
            </a:r>
            <a:r>
              <a:rPr lang="nl-BE" sz="2800" dirty="0" smtClean="0"/>
              <a:t> drugs</a:t>
            </a:r>
            <a:r>
              <a:rPr lang="nl-BE" sz="2800" dirty="0" smtClean="0"/>
              <a:t>? </a:t>
            </a:r>
            <a:r>
              <a:rPr lang="nl-BE" sz="2800" dirty="0" err="1" smtClean="0"/>
              <a:t>Which</a:t>
            </a:r>
            <a:r>
              <a:rPr lang="nl-BE" sz="2800" dirty="0" smtClean="0"/>
              <a:t> </a:t>
            </a:r>
            <a:r>
              <a:rPr lang="nl-BE" sz="2800" dirty="0" err="1" smtClean="0"/>
              <a:t>ones</a:t>
            </a:r>
            <a:r>
              <a:rPr lang="nl-BE" sz="2800" dirty="0" smtClean="0"/>
              <a:t>?</a:t>
            </a:r>
          </a:p>
          <a:p>
            <a:endParaRPr lang="nl-BE" sz="2800" dirty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268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stethoscope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1026" name="Picture 2" descr="http://site.ambercity.com/images/mabis/signature-series-stainless-steel-stethoscope-pediatric-pink-10-406-095-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2051050"/>
            <a:ext cx="5407696" cy="51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169988" y="6947565"/>
            <a:ext cx="74168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Write a procedure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a </a:t>
            </a:r>
            <a:r>
              <a:rPr lang="nl-BE" dirty="0" err="1" smtClean="0"/>
              <a:t>stethoscope</a:t>
            </a:r>
            <a:r>
              <a:rPr lang="nl-BE" dirty="0" smtClean="0"/>
              <a:t> </a:t>
            </a:r>
            <a:r>
              <a:rPr lang="nl-BE" dirty="0" err="1" smtClean="0"/>
              <a:t>wearing</a:t>
            </a:r>
            <a:r>
              <a:rPr lang="nl-BE" dirty="0" smtClean="0"/>
              <a:t> PPE…</a:t>
            </a:r>
            <a:endParaRPr lang="nl-BE" dirty="0"/>
          </a:p>
        </p:txBody>
      </p:sp>
      <p:pic>
        <p:nvPicPr>
          <p:cNvPr id="1030" name="Picture 6" descr="https://mzmishchronicles.files.wordpress.com/2010/03/smiley-ques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12" y="2196455"/>
            <a:ext cx="1666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emiville.files.wordpress.com/2011/10/bow.jpg?w=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71" y="5292798"/>
            <a:ext cx="2196805" cy="21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Balance </a:t>
            </a:r>
            <a:r>
              <a:rPr lang="nl-BE" dirty="0" smtClean="0"/>
              <a:t>transmission risk &lt;-&gt; care/cure</a:t>
            </a:r>
          </a:p>
          <a:p>
            <a:r>
              <a:rPr lang="nl-BE" dirty="0" err="1" smtClean="0"/>
              <a:t>Restrictions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smtClean="0"/>
              <a:t>care</a:t>
            </a:r>
          </a:p>
          <a:p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diagnostic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supportive</a:t>
            </a:r>
            <a:r>
              <a:rPr lang="nl-BE" dirty="0" smtClean="0"/>
              <a:t> equipment</a:t>
            </a:r>
          </a:p>
          <a:p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experimental</a:t>
            </a:r>
            <a:r>
              <a:rPr lang="nl-BE" dirty="0" smtClean="0"/>
              <a:t> </a:t>
            </a:r>
            <a:r>
              <a:rPr lang="nl-BE" dirty="0" err="1" smtClean="0"/>
              <a:t>treatments</a:t>
            </a:r>
            <a:endParaRPr lang="nl-BE" dirty="0" smtClean="0"/>
          </a:p>
          <a:p>
            <a:r>
              <a:rPr lang="nl-BE" dirty="0" err="1" smtClean="0"/>
              <a:t>Questions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discussion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18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29633"/>
              </p:ext>
            </p:extLst>
          </p:nvPr>
        </p:nvGraphicFramePr>
        <p:xfrm>
          <a:off x="1314252" y="3820239"/>
          <a:ext cx="7920879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00400"/>
                <a:gridCol w="2160240"/>
                <a:gridCol w="2160239"/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Belgium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UZ Leuven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Confirmed</a:t>
                      </a:r>
                      <a:r>
                        <a:rPr lang="nl-BE" dirty="0" smtClean="0"/>
                        <a:t> ebola cases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Unconfirmed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suspected</a:t>
                      </a:r>
                      <a:r>
                        <a:rPr lang="nl-BE" dirty="0" smtClean="0"/>
                        <a:t> cases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189162" y="2268463"/>
            <a:ext cx="6408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Experience</a:t>
            </a:r>
            <a:r>
              <a:rPr lang="nl-BE" dirty="0" smtClean="0"/>
              <a:t> is a big word</a:t>
            </a:r>
            <a:r>
              <a:rPr lang="nl-BE" dirty="0" smtClean="0"/>
              <a:t>…: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5202684" y="2056383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 smtClean="0"/>
              <a:t>N=0</a:t>
            </a:r>
            <a:endParaRPr lang="nl-BE" sz="6600" dirty="0"/>
          </a:p>
        </p:txBody>
      </p:sp>
    </p:spTree>
    <p:extLst>
      <p:ext uri="{BB962C8B-B14F-4D97-AF65-F5344CB8AC3E}">
        <p14:creationId xmlns:p14="http://schemas.microsoft.com/office/powerpoint/2010/main" val="32370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132" y="1116335"/>
            <a:ext cx="9955212" cy="792162"/>
          </a:xfrm>
        </p:spPr>
        <p:txBody>
          <a:bodyPr/>
          <a:lstStyle/>
          <a:p>
            <a:r>
              <a:rPr lang="nl-BE" dirty="0" smtClean="0"/>
              <a:t>Balance transmission risk &lt;-&gt; care/cure</a:t>
            </a:r>
            <a:endParaRPr lang="nl-BE" dirty="0"/>
          </a:p>
        </p:txBody>
      </p:sp>
      <p:sp>
        <p:nvSpPr>
          <p:cNvPr id="3" name="Gelijkbenige driehoek 2"/>
          <p:cNvSpPr/>
          <p:nvPr/>
        </p:nvSpPr>
        <p:spPr bwMode="auto">
          <a:xfrm rot="5400000">
            <a:off x="2337690" y="3651941"/>
            <a:ext cx="2988332" cy="2237599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Gelijkbenige driehoek 3"/>
          <p:cNvSpPr/>
          <p:nvPr/>
        </p:nvSpPr>
        <p:spPr bwMode="auto">
          <a:xfrm rot="16200000">
            <a:off x="4819995" y="3407235"/>
            <a:ext cx="2988334" cy="2727012"/>
          </a:xfrm>
          <a:prstGeom prst="triangl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Rechte verbindingslijn met pijl 5"/>
          <p:cNvCxnSpPr/>
          <p:nvPr/>
        </p:nvCxnSpPr>
        <p:spPr bwMode="auto">
          <a:xfrm flipV="1">
            <a:off x="2713056" y="6732959"/>
            <a:ext cx="5002508" cy="10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kstvak 6"/>
          <p:cNvSpPr txBox="1"/>
          <p:nvPr/>
        </p:nvSpPr>
        <p:spPr>
          <a:xfrm rot="16200000">
            <a:off x="3446732" y="4238257"/>
            <a:ext cx="297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Isolation</a:t>
            </a:r>
            <a:r>
              <a:rPr lang="nl-BE" dirty="0" smtClean="0"/>
              <a:t> in HIDU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3969256" y="4419412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Supportive</a:t>
            </a:r>
            <a:r>
              <a:rPr lang="nl-BE" dirty="0" smtClean="0"/>
              <a:t> care: </a:t>
            </a:r>
            <a:r>
              <a:rPr lang="nl-BE" dirty="0" err="1" smtClean="0"/>
              <a:t>liquids</a:t>
            </a:r>
            <a:r>
              <a:rPr lang="nl-BE" dirty="0" smtClean="0"/>
              <a:t>, </a:t>
            </a:r>
            <a:r>
              <a:rPr lang="nl-BE" dirty="0" err="1" smtClean="0"/>
              <a:t>oral</a:t>
            </a:r>
            <a:r>
              <a:rPr lang="nl-BE" dirty="0" smtClean="0"/>
              <a:t> </a:t>
            </a:r>
            <a:r>
              <a:rPr lang="nl-BE" dirty="0" err="1" smtClean="0"/>
              <a:t>medication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 rot="16200000">
            <a:off x="598235" y="4382972"/>
            <a:ext cx="3816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Case </a:t>
            </a:r>
            <a:r>
              <a:rPr lang="nl-BE" dirty="0" err="1" smtClean="0"/>
              <a:t>undiagnosed</a:t>
            </a:r>
            <a:r>
              <a:rPr lang="nl-BE" dirty="0" smtClean="0"/>
              <a:t> in society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 rot="16200000">
            <a:off x="2195260" y="4520535"/>
            <a:ext cx="3493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Simple </a:t>
            </a:r>
            <a:r>
              <a:rPr lang="nl-BE" dirty="0" err="1" smtClean="0"/>
              <a:t>isolation</a:t>
            </a:r>
            <a:r>
              <a:rPr lang="nl-BE" dirty="0" smtClean="0"/>
              <a:t> </a:t>
            </a:r>
            <a:r>
              <a:rPr lang="nl-BE" dirty="0" err="1" smtClean="0"/>
              <a:t>measures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 rot="16200000">
            <a:off x="4455429" y="4247301"/>
            <a:ext cx="4088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Intensive care: monitoring, lab tests, </a:t>
            </a:r>
            <a:r>
              <a:rPr lang="nl-BE" dirty="0" err="1" smtClean="0"/>
              <a:t>deep</a:t>
            </a:r>
            <a:r>
              <a:rPr lang="nl-BE" dirty="0" smtClean="0"/>
              <a:t> </a:t>
            </a:r>
            <a:r>
              <a:rPr lang="nl-BE" dirty="0" err="1" smtClean="0"/>
              <a:t>venous</a:t>
            </a:r>
            <a:r>
              <a:rPr lang="nl-BE" dirty="0" smtClean="0"/>
              <a:t> </a:t>
            </a:r>
            <a:r>
              <a:rPr lang="nl-BE" dirty="0" err="1" smtClean="0"/>
              <a:t>catheters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 rot="16200000">
            <a:off x="4935161" y="3976554"/>
            <a:ext cx="5058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Intensive care: </a:t>
            </a:r>
            <a:r>
              <a:rPr lang="nl-BE" dirty="0" err="1" smtClean="0"/>
              <a:t>ventilation</a:t>
            </a:r>
            <a:r>
              <a:rPr lang="nl-BE" dirty="0" smtClean="0"/>
              <a:t>, </a:t>
            </a:r>
            <a:r>
              <a:rPr lang="nl-BE" dirty="0" err="1" smtClean="0"/>
              <a:t>dialysis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 rot="16200000">
            <a:off x="5718583" y="4204837"/>
            <a:ext cx="44094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Advanced care: </a:t>
            </a:r>
            <a:r>
              <a:rPr lang="nl-BE" dirty="0" err="1" smtClean="0"/>
              <a:t>surgery</a:t>
            </a:r>
            <a:r>
              <a:rPr lang="nl-BE" dirty="0" smtClean="0"/>
              <a:t>, ECMO</a:t>
            </a:r>
            <a:endParaRPr lang="nl-BE" dirty="0"/>
          </a:p>
        </p:txBody>
      </p:sp>
      <p:cxnSp>
        <p:nvCxnSpPr>
          <p:cNvPr id="15" name="Rechte verbindingslijn 14"/>
          <p:cNvCxnSpPr/>
          <p:nvPr/>
        </p:nvCxnSpPr>
        <p:spPr bwMode="auto">
          <a:xfrm>
            <a:off x="2713056" y="4572719"/>
            <a:ext cx="2273604" cy="16921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Rechte verbindingslijn 16"/>
          <p:cNvCxnSpPr/>
          <p:nvPr/>
        </p:nvCxnSpPr>
        <p:spPr bwMode="auto">
          <a:xfrm flipV="1">
            <a:off x="4986660" y="2628503"/>
            <a:ext cx="2691008" cy="36364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kstvak 19"/>
          <p:cNvSpPr txBox="1"/>
          <p:nvPr/>
        </p:nvSpPr>
        <p:spPr>
          <a:xfrm>
            <a:off x="1712870" y="1974372"/>
            <a:ext cx="278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087"/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prevent</a:t>
            </a:r>
            <a:r>
              <a:rPr lang="nl-BE" sz="1600" dirty="0"/>
              <a:t> </a:t>
            </a:r>
            <a:r>
              <a:rPr lang="nl-BE" sz="1600" dirty="0" err="1"/>
              <a:t>further</a:t>
            </a:r>
            <a:r>
              <a:rPr lang="nl-BE" sz="1600" dirty="0"/>
              <a:t> </a:t>
            </a:r>
            <a:r>
              <a:rPr lang="nl-BE" sz="1600" dirty="0" err="1"/>
              <a:t>infections</a:t>
            </a:r>
            <a:endParaRPr lang="nl-BE" sz="1600" dirty="0"/>
          </a:p>
          <a:p>
            <a:pPr marL="65087"/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prevent</a:t>
            </a:r>
            <a:r>
              <a:rPr lang="nl-BE" sz="1600" dirty="0"/>
              <a:t> </a:t>
            </a:r>
            <a:r>
              <a:rPr lang="nl-BE" sz="1600" dirty="0" err="1" smtClean="0"/>
              <a:t>panic</a:t>
            </a:r>
            <a:endParaRPr lang="nl-BE" sz="1600" dirty="0"/>
          </a:p>
        </p:txBody>
      </p:sp>
      <p:sp>
        <p:nvSpPr>
          <p:cNvPr id="21" name="Tekstvak 20"/>
          <p:cNvSpPr txBox="1"/>
          <p:nvPr/>
        </p:nvSpPr>
        <p:spPr>
          <a:xfrm>
            <a:off x="3114452" y="6804967"/>
            <a:ext cx="410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087"/>
            <a:r>
              <a:rPr lang="en-US" sz="1600" dirty="0"/>
              <a:t>To prevent disruption of hospital services</a:t>
            </a:r>
          </a:p>
          <a:p>
            <a:pPr marL="65087"/>
            <a:r>
              <a:rPr lang="en-US" sz="1600" dirty="0"/>
              <a:t>To prevent hospital staff infections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318298" y="1987540"/>
            <a:ext cx="278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087"/>
            <a:r>
              <a:rPr lang="en-US" sz="1600" dirty="0"/>
              <a:t>To relieve symptoms</a:t>
            </a:r>
          </a:p>
          <a:p>
            <a:pPr marL="65087"/>
            <a:r>
              <a:rPr lang="en-US" sz="1600" dirty="0" smtClean="0"/>
              <a:t>To </a:t>
            </a:r>
            <a:r>
              <a:rPr lang="en-US" sz="1600" dirty="0"/>
              <a:t>increase survival</a:t>
            </a:r>
            <a:endParaRPr lang="en-US" sz="1600" dirty="0" smtClean="0"/>
          </a:p>
        </p:txBody>
      </p:sp>
      <p:sp>
        <p:nvSpPr>
          <p:cNvPr id="23" name="Tekstvak 22"/>
          <p:cNvSpPr txBox="1"/>
          <p:nvPr/>
        </p:nvSpPr>
        <p:spPr>
          <a:xfrm>
            <a:off x="1363207" y="2059010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1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924808" y="6887224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2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109430" y="2066848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3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Restrictions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smtClean="0"/>
              <a:t>care in UZ Leuven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450156" y="2609919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 </a:t>
            </a:r>
            <a:r>
              <a:rPr lang="nl-BE" dirty="0" err="1" smtClean="0"/>
              <a:t>reanimation</a:t>
            </a:r>
            <a:r>
              <a:rPr lang="nl-BE" dirty="0" smtClean="0"/>
              <a:t> </a:t>
            </a:r>
            <a:r>
              <a:rPr lang="nl-BE" dirty="0" err="1" smtClean="0"/>
              <a:t>if</a:t>
            </a:r>
            <a:r>
              <a:rPr lang="nl-BE" dirty="0" smtClean="0"/>
              <a:t> no </a:t>
            </a:r>
            <a:r>
              <a:rPr lang="nl-BE" dirty="0" err="1" smtClean="0"/>
              <a:t>staff</a:t>
            </a:r>
            <a:r>
              <a:rPr lang="nl-BE" dirty="0" smtClean="0"/>
              <a:t> in PPE </a:t>
            </a:r>
            <a:r>
              <a:rPr lang="nl-BE" i="1" dirty="0" smtClean="0"/>
              <a:t>(no a priori DNR-code)</a:t>
            </a:r>
            <a:endParaRPr lang="nl-BE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4986660" y="4122087"/>
            <a:ext cx="4915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 </a:t>
            </a:r>
            <a:r>
              <a:rPr lang="nl-BE" dirty="0" err="1" smtClean="0"/>
              <a:t>surgery</a:t>
            </a:r>
            <a:r>
              <a:rPr lang="nl-BE" dirty="0" smtClean="0"/>
              <a:t> in operating </a:t>
            </a:r>
            <a:r>
              <a:rPr lang="nl-BE" dirty="0" err="1" smtClean="0"/>
              <a:t>theatre</a:t>
            </a:r>
            <a:endParaRPr lang="nl-BE" dirty="0" smtClean="0"/>
          </a:p>
          <a:p>
            <a:r>
              <a:rPr lang="nl-BE" i="1" dirty="0" smtClean="0"/>
              <a:t>(Small </a:t>
            </a:r>
            <a:r>
              <a:rPr lang="nl-BE" i="1" dirty="0" err="1" smtClean="0"/>
              <a:t>surgery</a:t>
            </a:r>
            <a:r>
              <a:rPr lang="nl-BE" i="1" dirty="0" smtClean="0"/>
              <a:t> in unit </a:t>
            </a:r>
            <a:r>
              <a:rPr lang="nl-BE" i="1" dirty="0" err="1" smtClean="0"/>
              <a:t>to</a:t>
            </a:r>
            <a:r>
              <a:rPr lang="nl-BE" i="1" dirty="0" smtClean="0"/>
              <a:t> </a:t>
            </a:r>
            <a:r>
              <a:rPr lang="nl-BE" i="1" dirty="0" err="1" smtClean="0"/>
              <a:t>be</a:t>
            </a:r>
            <a:r>
              <a:rPr lang="nl-BE" i="1" dirty="0" smtClean="0"/>
              <a:t> </a:t>
            </a:r>
            <a:r>
              <a:rPr lang="nl-BE" i="1" dirty="0" err="1" smtClean="0"/>
              <a:t>considered</a:t>
            </a:r>
            <a:r>
              <a:rPr lang="nl-BE" i="1" dirty="0" smtClean="0"/>
              <a:t>)</a:t>
            </a:r>
            <a:endParaRPr lang="nl-BE" i="1" dirty="0"/>
          </a:p>
        </p:txBody>
      </p:sp>
      <p:sp>
        <p:nvSpPr>
          <p:cNvPr id="12" name="Tekstvak 11"/>
          <p:cNvSpPr txBox="1"/>
          <p:nvPr/>
        </p:nvSpPr>
        <p:spPr>
          <a:xfrm>
            <a:off x="450156" y="5490239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 XR in </a:t>
            </a:r>
            <a:r>
              <a:rPr lang="nl-BE" dirty="0" err="1" smtClean="0"/>
              <a:t>radiology</a:t>
            </a:r>
            <a:r>
              <a:rPr lang="nl-BE" dirty="0" smtClean="0"/>
              <a:t> </a:t>
            </a:r>
            <a:r>
              <a:rPr lang="nl-BE" dirty="0" err="1" smtClean="0"/>
              <a:t>dpt</a:t>
            </a:r>
            <a:r>
              <a:rPr lang="nl-BE" dirty="0" smtClean="0"/>
              <a:t>/No CT/No MRI</a:t>
            </a:r>
          </a:p>
          <a:p>
            <a:r>
              <a:rPr lang="nl-BE" i="1" dirty="0" smtClean="0"/>
              <a:t>(</a:t>
            </a:r>
            <a:r>
              <a:rPr lang="nl-BE" i="1" dirty="0" err="1" smtClean="0"/>
              <a:t>bedside</a:t>
            </a:r>
            <a:r>
              <a:rPr lang="nl-BE" i="1" dirty="0" smtClean="0"/>
              <a:t> XR </a:t>
            </a:r>
            <a:r>
              <a:rPr lang="nl-BE" i="1" dirty="0" err="1" smtClean="0"/>
              <a:t>and</a:t>
            </a:r>
            <a:r>
              <a:rPr lang="nl-BE" i="1" dirty="0" smtClean="0"/>
              <a:t> US </a:t>
            </a:r>
            <a:r>
              <a:rPr lang="nl-BE" i="1" dirty="0" err="1" smtClean="0"/>
              <a:t>possible</a:t>
            </a:r>
            <a:r>
              <a:rPr lang="nl-BE" i="1" dirty="0" smtClean="0"/>
              <a:t>)</a:t>
            </a:r>
            <a:endParaRPr lang="nl-BE" i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7" b="14848"/>
          <a:stretch/>
        </p:blipFill>
        <p:spPr>
          <a:xfrm>
            <a:off x="5346700" y="2304599"/>
            <a:ext cx="1511626" cy="1188000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/>
        </p:nvCxnSpPr>
        <p:spPr bwMode="auto">
          <a:xfrm>
            <a:off x="5664200" y="2412479"/>
            <a:ext cx="906636" cy="8826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Rechte verbindingslijn 14"/>
          <p:cNvCxnSpPr/>
          <p:nvPr/>
        </p:nvCxnSpPr>
        <p:spPr bwMode="auto">
          <a:xfrm flipH="1">
            <a:off x="5664200" y="2464397"/>
            <a:ext cx="906636" cy="8307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" b="12842"/>
          <a:stretch/>
        </p:blipFill>
        <p:spPr>
          <a:xfrm>
            <a:off x="2394372" y="3915414"/>
            <a:ext cx="1656184" cy="1210154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/>
        </p:nvCxnSpPr>
        <p:spPr bwMode="auto">
          <a:xfrm>
            <a:off x="2754412" y="4013375"/>
            <a:ext cx="906636" cy="8826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Rechte verbindingslijn 17"/>
          <p:cNvCxnSpPr/>
          <p:nvPr/>
        </p:nvCxnSpPr>
        <p:spPr bwMode="auto">
          <a:xfrm flipH="1">
            <a:off x="2754412" y="4065293"/>
            <a:ext cx="906636" cy="8307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16" y="5125568"/>
            <a:ext cx="2596346" cy="1729566"/>
          </a:xfrm>
          <a:prstGeom prst="rect">
            <a:avLst/>
          </a:prstGeom>
        </p:spPr>
      </p:pic>
      <p:cxnSp>
        <p:nvCxnSpPr>
          <p:cNvPr id="20" name="Rechte verbindingslijn 19"/>
          <p:cNvCxnSpPr/>
          <p:nvPr/>
        </p:nvCxnSpPr>
        <p:spPr bwMode="auto">
          <a:xfrm>
            <a:off x="5808216" y="5314278"/>
            <a:ext cx="1986756" cy="1440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5808216" y="5314278"/>
            <a:ext cx="1986756" cy="1440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33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Organisation</a:t>
            </a:r>
            <a:r>
              <a:rPr lang="nl-BE" dirty="0" smtClean="0"/>
              <a:t> of care in UZ Leuven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954212" y="2772519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Immediate</a:t>
            </a:r>
            <a:r>
              <a:rPr lang="nl-BE" dirty="0"/>
              <a:t> </a:t>
            </a:r>
            <a:r>
              <a:rPr lang="nl-BE" dirty="0" err="1"/>
              <a:t>hospitalisation</a:t>
            </a:r>
            <a:r>
              <a:rPr lang="nl-BE" dirty="0"/>
              <a:t> of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suspected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confirmed</a:t>
            </a:r>
            <a:r>
              <a:rPr lang="nl-BE" dirty="0"/>
              <a:t> cases (wet </a:t>
            </a:r>
            <a:r>
              <a:rPr lang="nl-BE" dirty="0" err="1"/>
              <a:t>and</a:t>
            </a:r>
            <a:r>
              <a:rPr lang="nl-BE" dirty="0"/>
              <a:t> dry) in a special unit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medical</a:t>
            </a:r>
            <a:r>
              <a:rPr lang="nl-BE" dirty="0" smtClean="0"/>
              <a:t> intensive care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5187987" y="5713288"/>
            <a:ext cx="42484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Care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smtClean="0"/>
              <a:t>(PPE) </a:t>
            </a:r>
            <a:r>
              <a:rPr lang="nl-BE" dirty="0" err="1" smtClean="0"/>
              <a:t>trained</a:t>
            </a:r>
            <a:r>
              <a:rPr lang="nl-BE" dirty="0" smtClean="0"/>
              <a:t> </a:t>
            </a:r>
            <a:r>
              <a:rPr lang="nl-BE" dirty="0" err="1"/>
              <a:t>staff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: MICU (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some</a:t>
            </a:r>
            <a:r>
              <a:rPr lang="nl-BE" dirty="0"/>
              <a:t> PICU) nurses,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smtClean="0"/>
              <a:t>senior </a:t>
            </a:r>
            <a:r>
              <a:rPr lang="nl-BE" dirty="0" err="1"/>
              <a:t>medical</a:t>
            </a:r>
            <a:r>
              <a:rPr lang="nl-BE" dirty="0"/>
              <a:t> </a:t>
            </a:r>
            <a:r>
              <a:rPr lang="nl-BE" dirty="0" err="1" smtClean="0"/>
              <a:t>intensivists</a:t>
            </a:r>
            <a:r>
              <a:rPr lang="nl-BE" dirty="0" smtClean="0"/>
              <a:t> (4)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/>
              <a:t>pediatric</a:t>
            </a:r>
            <a:r>
              <a:rPr lang="nl-BE" dirty="0"/>
              <a:t> </a:t>
            </a:r>
            <a:r>
              <a:rPr lang="nl-BE" dirty="0" err="1" smtClean="0"/>
              <a:t>intensivists</a:t>
            </a:r>
            <a:r>
              <a:rPr lang="nl-BE" dirty="0" smtClean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 smtClean="0"/>
              <a:t>infectiologists</a:t>
            </a:r>
            <a:r>
              <a:rPr lang="nl-BE" dirty="0" smtClean="0"/>
              <a:t> (4)</a:t>
            </a:r>
            <a:endParaRPr lang="nl-BE" dirty="0"/>
          </a:p>
        </p:txBody>
      </p:sp>
      <p:pic>
        <p:nvPicPr>
          <p:cNvPr id="7" name="Picture 7" descr="http://wiki/download/attachments/237997059/kleurenzones%20ebolazone.png?version=1&amp;modificationDate=1415881370577&amp;api=v2"/>
          <p:cNvPicPr>
            <a:picLocks noChangeAspect="1" noChangeArrowheads="1"/>
          </p:cNvPicPr>
          <p:nvPr/>
        </p:nvPicPr>
        <p:blipFill rotWithShape="1">
          <a:blip r:embed="rId2" cstate="print"/>
          <a:srcRect l="13007" r="37228"/>
          <a:stretch/>
        </p:blipFill>
        <p:spPr bwMode="auto">
          <a:xfrm>
            <a:off x="8556246" y="2051050"/>
            <a:ext cx="1760427" cy="1585565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208" y="2051050"/>
            <a:ext cx="2114086" cy="158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0231" y="3636218"/>
            <a:ext cx="1296442" cy="17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37" y="3636218"/>
            <a:ext cx="2592574" cy="17285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4" y="5004766"/>
            <a:ext cx="1702290" cy="255758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5004767"/>
            <a:ext cx="1701564" cy="25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Organisation</a:t>
            </a:r>
            <a:r>
              <a:rPr lang="nl-BE" dirty="0" smtClean="0"/>
              <a:t> of care in UZ Leuven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5664200" y="4428703"/>
            <a:ext cx="4248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Antimalarials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broad</a:t>
            </a:r>
            <a:r>
              <a:rPr lang="nl-BE" dirty="0" smtClean="0"/>
              <a:t>-spectrum </a:t>
            </a:r>
            <a:r>
              <a:rPr lang="nl-BE" dirty="0" err="1" smtClean="0"/>
              <a:t>antibiotics</a:t>
            </a:r>
            <a:r>
              <a:rPr lang="nl-BE" dirty="0" smtClean="0"/>
              <a:t> </a:t>
            </a:r>
            <a:r>
              <a:rPr lang="nl-BE" dirty="0" err="1" smtClean="0"/>
              <a:t>started</a:t>
            </a:r>
            <a:r>
              <a:rPr lang="nl-BE" dirty="0" smtClean="0"/>
              <a:t> </a:t>
            </a:r>
            <a:r>
              <a:rPr lang="nl-BE" dirty="0" err="1" smtClean="0"/>
              <a:t>immediately</a:t>
            </a:r>
            <a:r>
              <a:rPr lang="nl-BE" dirty="0" smtClean="0"/>
              <a:t>, </a:t>
            </a:r>
            <a:r>
              <a:rPr lang="nl-BE" i="1" dirty="0" err="1" smtClean="0"/>
              <a:t>if</a:t>
            </a:r>
            <a:r>
              <a:rPr lang="nl-BE" i="1" dirty="0" smtClean="0"/>
              <a:t> </a:t>
            </a:r>
            <a:r>
              <a:rPr lang="nl-BE" i="1" dirty="0" err="1" smtClean="0"/>
              <a:t>clinical</a:t>
            </a:r>
            <a:r>
              <a:rPr lang="nl-BE" i="1" dirty="0" smtClean="0"/>
              <a:t> </a:t>
            </a:r>
            <a:r>
              <a:rPr lang="nl-BE" i="1" dirty="0" err="1" smtClean="0"/>
              <a:t>indication</a:t>
            </a:r>
            <a:endParaRPr lang="nl-BE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594172" y="2412479"/>
            <a:ext cx="51845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Once</a:t>
            </a:r>
            <a:r>
              <a:rPr lang="nl-BE" dirty="0" smtClean="0"/>
              <a:t> in unit, 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venipuncture</a:t>
            </a:r>
            <a:r>
              <a:rPr lang="nl-BE" dirty="0" smtClean="0"/>
              <a:t> procedure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blood</a:t>
            </a:r>
            <a:r>
              <a:rPr lang="nl-BE" dirty="0" smtClean="0"/>
              <a:t> </a:t>
            </a:r>
            <a:r>
              <a:rPr lang="nl-BE" dirty="0" err="1" smtClean="0"/>
              <a:t>drawing</a:t>
            </a:r>
            <a:r>
              <a:rPr lang="nl-BE" dirty="0" smtClean="0"/>
              <a:t>, </a:t>
            </a:r>
            <a:r>
              <a:rPr lang="nl-BE" dirty="0" err="1" smtClean="0"/>
              <a:t>leaving</a:t>
            </a:r>
            <a:r>
              <a:rPr lang="nl-BE" dirty="0" smtClean="0"/>
              <a:t> a </a:t>
            </a:r>
            <a:r>
              <a:rPr lang="nl-BE" dirty="0" err="1" smtClean="0"/>
              <a:t>heparin</a:t>
            </a:r>
            <a:r>
              <a:rPr lang="nl-BE" dirty="0" smtClean="0"/>
              <a:t> </a:t>
            </a:r>
            <a:r>
              <a:rPr lang="nl-BE" dirty="0" err="1" smtClean="0"/>
              <a:t>lock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blood</a:t>
            </a:r>
            <a:r>
              <a:rPr lang="nl-BE" dirty="0" smtClean="0"/>
              <a:t> samples/IV treatment</a:t>
            </a:r>
          </a:p>
          <a:p>
            <a:r>
              <a:rPr lang="nl-BE" i="1" dirty="0" smtClean="0"/>
              <a:t>No DVC (</a:t>
            </a:r>
            <a:r>
              <a:rPr lang="nl-BE" i="1" dirty="0" err="1" smtClean="0"/>
              <a:t>dialysis</a:t>
            </a:r>
            <a:r>
              <a:rPr lang="nl-BE" i="1" dirty="0" smtClean="0"/>
              <a:t> </a:t>
            </a:r>
            <a:r>
              <a:rPr lang="nl-BE" i="1" dirty="0" err="1" smtClean="0"/>
              <a:t>catheter</a:t>
            </a:r>
            <a:r>
              <a:rPr lang="nl-BE" i="1" dirty="0" smtClean="0"/>
              <a:t>) </a:t>
            </a:r>
            <a:r>
              <a:rPr lang="nl-BE" i="1" dirty="0" err="1" smtClean="0"/>
              <a:t>until</a:t>
            </a:r>
            <a:r>
              <a:rPr lang="nl-BE" i="1" dirty="0" smtClean="0"/>
              <a:t> </a:t>
            </a:r>
            <a:r>
              <a:rPr lang="nl-BE" i="1" dirty="0" err="1" smtClean="0"/>
              <a:t>clinical</a:t>
            </a:r>
            <a:r>
              <a:rPr lang="nl-BE" i="1" dirty="0" smtClean="0"/>
              <a:t> </a:t>
            </a:r>
            <a:r>
              <a:rPr lang="nl-BE" i="1" dirty="0" err="1" smtClean="0"/>
              <a:t>indication</a:t>
            </a:r>
            <a:endParaRPr lang="nl-BE" i="1" dirty="0"/>
          </a:p>
        </p:txBody>
      </p:sp>
      <p:sp>
        <p:nvSpPr>
          <p:cNvPr id="12" name="Tekstvak 11"/>
          <p:cNvSpPr txBox="1"/>
          <p:nvPr/>
        </p:nvSpPr>
        <p:spPr>
          <a:xfrm>
            <a:off x="585565" y="6138311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invasive</a:t>
            </a:r>
            <a:r>
              <a:rPr lang="nl-BE" dirty="0" smtClean="0"/>
              <a:t> procedures: </a:t>
            </a:r>
            <a:r>
              <a:rPr lang="nl-BE" dirty="0" err="1" smtClean="0"/>
              <a:t>evaluate</a:t>
            </a:r>
            <a:r>
              <a:rPr lang="nl-BE" dirty="0" smtClean="0"/>
              <a:t> risk </a:t>
            </a:r>
            <a:r>
              <a:rPr lang="nl-BE" dirty="0" err="1" smtClean="0"/>
              <a:t>vs</a:t>
            </a:r>
            <a:r>
              <a:rPr lang="nl-BE" dirty="0" smtClean="0"/>
              <a:t> </a:t>
            </a:r>
            <a:r>
              <a:rPr lang="nl-BE" dirty="0" err="1" smtClean="0"/>
              <a:t>expected</a:t>
            </a:r>
            <a:r>
              <a:rPr lang="nl-BE" dirty="0" smtClean="0"/>
              <a:t> benefit/</a:t>
            </a:r>
            <a:r>
              <a:rPr lang="nl-BE" dirty="0" err="1" smtClean="0"/>
              <a:t>prognosis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4276406"/>
            <a:ext cx="1944216" cy="144844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86" y="4276406"/>
            <a:ext cx="2674849" cy="144844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2556494"/>
            <a:ext cx="2232248" cy="148816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04" y="2561033"/>
            <a:ext cx="1829668" cy="124444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15582"/>
          <a:stretch/>
        </p:blipFill>
        <p:spPr>
          <a:xfrm>
            <a:off x="5484180" y="6012879"/>
            <a:ext cx="1482700" cy="1152000"/>
          </a:xfrm>
          <a:prstGeom prst="rect">
            <a:avLst/>
          </a:prstGeom>
        </p:spPr>
      </p:pic>
      <p:cxnSp>
        <p:nvCxnSpPr>
          <p:cNvPr id="19" name="Rechte verbindingslijn 18"/>
          <p:cNvCxnSpPr/>
          <p:nvPr/>
        </p:nvCxnSpPr>
        <p:spPr bwMode="auto">
          <a:xfrm>
            <a:off x="2250356" y="4120639"/>
            <a:ext cx="6048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Rechte verbindingslijn 21"/>
          <p:cNvCxnSpPr/>
          <p:nvPr/>
        </p:nvCxnSpPr>
        <p:spPr bwMode="auto">
          <a:xfrm>
            <a:off x="5664200" y="6138311"/>
            <a:ext cx="906636" cy="8826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Rechte verbindingslijn 22"/>
          <p:cNvCxnSpPr/>
          <p:nvPr/>
        </p:nvCxnSpPr>
        <p:spPr bwMode="auto">
          <a:xfrm flipH="1">
            <a:off x="5664200" y="6190229"/>
            <a:ext cx="906636" cy="8307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Rechte verbindingslijn 24"/>
          <p:cNvCxnSpPr/>
          <p:nvPr/>
        </p:nvCxnSpPr>
        <p:spPr bwMode="auto">
          <a:xfrm>
            <a:off x="2250356" y="5868863"/>
            <a:ext cx="6048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30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Organisation</a:t>
            </a:r>
            <a:r>
              <a:rPr lang="nl-BE" dirty="0" smtClean="0"/>
              <a:t> of care in UZ Leuven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077020" y="2827977"/>
            <a:ext cx="787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Equipment </a:t>
            </a:r>
            <a:r>
              <a:rPr lang="nl-BE" b="1" i="1" dirty="0" smtClean="0"/>
              <a:t>in </a:t>
            </a:r>
            <a:r>
              <a:rPr lang="nl-BE" b="1" i="1" dirty="0" err="1" smtClean="0"/>
              <a:t>isolation</a:t>
            </a:r>
            <a:r>
              <a:rPr lang="nl-BE" b="1" i="1" dirty="0" smtClean="0"/>
              <a:t> unit</a:t>
            </a:r>
            <a:r>
              <a:rPr lang="nl-BE" dirty="0" smtClean="0"/>
              <a:t> as </a:t>
            </a:r>
            <a:r>
              <a:rPr lang="nl-BE" dirty="0" err="1" smtClean="0"/>
              <a:t>soon</a:t>
            </a:r>
            <a:r>
              <a:rPr lang="nl-BE" dirty="0" smtClean="0"/>
              <a:t> as </a:t>
            </a:r>
            <a:r>
              <a:rPr lang="nl-BE" dirty="0" err="1" smtClean="0"/>
              <a:t>needed</a:t>
            </a:r>
            <a:r>
              <a:rPr lang="nl-BE" dirty="0" smtClean="0"/>
              <a:t>, </a:t>
            </a:r>
            <a:r>
              <a:rPr lang="nl-BE" dirty="0" err="1" smtClean="0"/>
              <a:t>then</a:t>
            </a:r>
            <a:r>
              <a:rPr lang="nl-BE" dirty="0" smtClean="0"/>
              <a:t> ‘never’ out</a:t>
            </a:r>
            <a:endParaRPr lang="nl-BE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594172" y="2412479"/>
            <a:ext cx="4824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Diagnostic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supportive</a:t>
            </a:r>
            <a:r>
              <a:rPr lang="nl-BE" dirty="0" smtClean="0"/>
              <a:t> equipment: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1090142" y="5292799"/>
            <a:ext cx="4248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blood</a:t>
            </a:r>
            <a:r>
              <a:rPr lang="nl-BE" dirty="0" smtClean="0"/>
              <a:t> tests in L3+ lab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1674292" y="3224599"/>
            <a:ext cx="5400600" cy="2031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Monitoring equipment (</a:t>
            </a:r>
            <a:r>
              <a:rPr lang="nl-BE" dirty="0" err="1" smtClean="0"/>
              <a:t>vitals</a:t>
            </a:r>
            <a:r>
              <a:rPr lang="nl-BE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Arterial </a:t>
            </a:r>
            <a:r>
              <a:rPr lang="nl-BE" dirty="0" err="1" smtClean="0"/>
              <a:t>blood</a:t>
            </a:r>
            <a:r>
              <a:rPr lang="nl-BE" dirty="0" smtClean="0"/>
              <a:t> gas </a:t>
            </a:r>
            <a:r>
              <a:rPr lang="nl-BE" dirty="0" err="1" smtClean="0"/>
              <a:t>analyser</a:t>
            </a: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Ventilator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 smtClean="0"/>
              <a:t>Continuous</a:t>
            </a:r>
            <a:r>
              <a:rPr lang="nl-BE" dirty="0" smtClean="0"/>
              <a:t> </a:t>
            </a:r>
            <a:r>
              <a:rPr lang="nl-BE" dirty="0" err="1" smtClean="0"/>
              <a:t>veno-venous</a:t>
            </a:r>
            <a:r>
              <a:rPr lang="nl-BE" dirty="0" smtClean="0"/>
              <a:t> </a:t>
            </a:r>
            <a:r>
              <a:rPr lang="nl-BE" dirty="0" err="1" smtClean="0"/>
              <a:t>hemofiltration</a:t>
            </a: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Mobile XR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/>
              <a:t>Ultrasound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98228" y="5724847"/>
            <a:ext cx="4248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PCR ebola </a:t>
            </a:r>
            <a:r>
              <a:rPr lang="nl-BE" dirty="0" err="1" smtClean="0"/>
              <a:t>to</a:t>
            </a:r>
            <a:r>
              <a:rPr lang="nl-BE" dirty="0" smtClean="0"/>
              <a:t> ITM-</a:t>
            </a:r>
            <a:r>
              <a:rPr lang="nl-BE" dirty="0" err="1" smtClean="0"/>
              <a:t>Antwerp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89" y="5312042"/>
            <a:ext cx="1019647" cy="22492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5004767"/>
            <a:ext cx="1705342" cy="255649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13" y="2827977"/>
            <a:ext cx="1652661" cy="217679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28" y="5264226"/>
            <a:ext cx="1181060" cy="22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Experimental</a:t>
            </a:r>
            <a:r>
              <a:rPr lang="nl-BE" dirty="0" smtClean="0"/>
              <a:t> drugs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experimental</a:t>
            </a:r>
            <a:r>
              <a:rPr lang="nl-BE" dirty="0" smtClean="0"/>
              <a:t> = </a:t>
            </a:r>
            <a:r>
              <a:rPr lang="nl-BE" dirty="0" smtClean="0"/>
              <a:t>benefits/</a:t>
            </a:r>
            <a:r>
              <a:rPr lang="nl-BE" dirty="0" err="1" smtClean="0"/>
              <a:t>risks</a:t>
            </a:r>
            <a:r>
              <a:rPr lang="nl-BE" dirty="0" smtClean="0"/>
              <a:t> </a:t>
            </a:r>
            <a:r>
              <a:rPr lang="nl-BE" dirty="0" err="1" smtClean="0"/>
              <a:t>unknown</a:t>
            </a:r>
            <a:endParaRPr lang="nl-BE" dirty="0" smtClean="0"/>
          </a:p>
          <a:p>
            <a:r>
              <a:rPr lang="nl-BE" sz="2400" dirty="0" smtClean="0"/>
              <a:t>“</a:t>
            </a:r>
            <a:r>
              <a:rPr lang="nl-BE" sz="2400" dirty="0" err="1" smtClean="0"/>
              <a:t>Very</a:t>
            </a:r>
            <a:r>
              <a:rPr lang="nl-BE" sz="2400" dirty="0" smtClean="0"/>
              <a:t> high </a:t>
            </a:r>
            <a:r>
              <a:rPr lang="nl-BE" sz="2400" dirty="0" err="1" smtClean="0"/>
              <a:t>mortality</a:t>
            </a:r>
            <a:r>
              <a:rPr lang="nl-BE" sz="2400" dirty="0" smtClean="0"/>
              <a:t> =&gt; benefit/risk drug </a:t>
            </a:r>
            <a:r>
              <a:rPr lang="nl-BE" sz="2400" dirty="0" err="1" smtClean="0"/>
              <a:t>less</a:t>
            </a:r>
            <a:r>
              <a:rPr lang="nl-BE" sz="2400" dirty="0" smtClean="0"/>
              <a:t> relevant”?</a:t>
            </a:r>
            <a:endParaRPr lang="nl-BE" sz="2400" dirty="0" smtClean="0"/>
          </a:p>
          <a:p>
            <a:r>
              <a:rPr lang="nl-BE" sz="2400" dirty="0" smtClean="0"/>
              <a:t>Most </a:t>
            </a:r>
            <a:r>
              <a:rPr lang="nl-BE" sz="2400" dirty="0" err="1" smtClean="0"/>
              <a:t>patients</a:t>
            </a:r>
            <a:r>
              <a:rPr lang="nl-BE" sz="2400" dirty="0" smtClean="0"/>
              <a:t> in Europe </a:t>
            </a:r>
            <a:r>
              <a:rPr lang="nl-BE" sz="2400" dirty="0" err="1" smtClean="0"/>
              <a:t>received</a:t>
            </a:r>
            <a:r>
              <a:rPr lang="nl-BE" sz="2400" dirty="0" smtClean="0"/>
              <a:t> </a:t>
            </a:r>
            <a:r>
              <a:rPr lang="nl-BE" sz="2400" dirty="0" err="1" smtClean="0"/>
              <a:t>one</a:t>
            </a:r>
            <a:r>
              <a:rPr lang="nl-BE" sz="2400" dirty="0" smtClean="0"/>
              <a:t> or more </a:t>
            </a:r>
            <a:r>
              <a:rPr lang="nl-BE" sz="2400" dirty="0" err="1" smtClean="0"/>
              <a:t>experimental</a:t>
            </a:r>
            <a:r>
              <a:rPr lang="nl-BE" sz="2400" dirty="0" smtClean="0"/>
              <a:t> drugs (</a:t>
            </a:r>
            <a:r>
              <a:rPr lang="nl-BE" sz="2400" dirty="0" err="1" smtClean="0"/>
              <a:t>pressure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do ‘</a:t>
            </a:r>
            <a:r>
              <a:rPr lang="nl-BE" sz="2400" dirty="0" err="1" smtClean="0"/>
              <a:t>something</a:t>
            </a:r>
            <a:r>
              <a:rPr lang="nl-BE" sz="2400" dirty="0" smtClean="0"/>
              <a:t>’ </a:t>
            </a:r>
            <a:r>
              <a:rPr lang="nl-BE" sz="2400" dirty="0" err="1" smtClean="0"/>
              <a:t>enormous</a:t>
            </a:r>
            <a:r>
              <a:rPr lang="nl-BE" sz="2400" dirty="0"/>
              <a:t>)</a:t>
            </a:r>
            <a:endParaRPr lang="nl-BE" sz="2400" dirty="0" smtClean="0"/>
          </a:p>
          <a:p>
            <a:r>
              <a:rPr lang="nl-BE" sz="2400" dirty="0" err="1" smtClean="0"/>
              <a:t>Prepare</a:t>
            </a:r>
            <a:r>
              <a:rPr lang="nl-BE" sz="2400" dirty="0" smtClean="0"/>
              <a:t> availability of drugs:</a:t>
            </a:r>
            <a:endParaRPr lang="nl-BE" sz="2800" dirty="0" smtClean="0"/>
          </a:p>
          <a:p>
            <a:pPr lvl="1"/>
            <a:r>
              <a:rPr lang="nl-BE" sz="1900" dirty="0" err="1" smtClean="0"/>
              <a:t>Working</a:t>
            </a:r>
            <a:r>
              <a:rPr lang="nl-BE" sz="1900" dirty="0" smtClean="0"/>
              <a:t> </a:t>
            </a:r>
            <a:r>
              <a:rPr lang="nl-BE" sz="1900" dirty="0" err="1" smtClean="0"/>
              <a:t>group</a:t>
            </a:r>
            <a:r>
              <a:rPr lang="nl-BE" sz="1900" dirty="0" smtClean="0"/>
              <a:t> </a:t>
            </a:r>
            <a:r>
              <a:rPr lang="nl-BE" sz="1900" dirty="0" err="1" smtClean="0"/>
              <a:t>with</a:t>
            </a:r>
            <a:r>
              <a:rPr lang="nl-BE" sz="1900" dirty="0" smtClean="0"/>
              <a:t> FAGG</a:t>
            </a:r>
          </a:p>
          <a:p>
            <a:pPr lvl="1"/>
            <a:r>
              <a:rPr lang="nl-BE" sz="1900" dirty="0" err="1" smtClean="0"/>
              <a:t>Ministerial</a:t>
            </a:r>
            <a:r>
              <a:rPr lang="nl-BE" sz="1900" dirty="0" smtClean="0"/>
              <a:t> </a:t>
            </a:r>
            <a:r>
              <a:rPr lang="nl-BE" sz="1900" dirty="0" err="1" smtClean="0"/>
              <a:t>decree</a:t>
            </a:r>
            <a:endParaRPr lang="nl-BE" sz="1900" dirty="0"/>
          </a:p>
          <a:p>
            <a:pPr lvl="1"/>
            <a:r>
              <a:rPr lang="nl-BE" sz="1900" dirty="0" err="1" smtClean="0"/>
              <a:t>Connections</a:t>
            </a:r>
            <a:r>
              <a:rPr lang="nl-BE" sz="1900" dirty="0" smtClean="0"/>
              <a:t> </a:t>
            </a:r>
            <a:r>
              <a:rPr lang="nl-BE" sz="1900" dirty="0" err="1" smtClean="0"/>
              <a:t>with</a:t>
            </a:r>
            <a:r>
              <a:rPr lang="nl-BE" sz="1900" dirty="0" smtClean="0"/>
              <a:t> WHO </a:t>
            </a:r>
            <a:r>
              <a:rPr lang="nl-BE" sz="1900" dirty="0" err="1" smtClean="0"/>
              <a:t>and</a:t>
            </a:r>
            <a:r>
              <a:rPr lang="nl-BE" sz="1900" dirty="0" smtClean="0"/>
              <a:t> </a:t>
            </a:r>
            <a:r>
              <a:rPr lang="nl-BE" sz="1900" dirty="0" err="1" smtClean="0"/>
              <a:t>pharmaceutical</a:t>
            </a:r>
            <a:r>
              <a:rPr lang="nl-BE" sz="1900" dirty="0" smtClean="0"/>
              <a:t> </a:t>
            </a:r>
            <a:r>
              <a:rPr lang="nl-BE" sz="1900" dirty="0" smtClean="0"/>
              <a:t>companies</a:t>
            </a:r>
          </a:p>
          <a:p>
            <a:r>
              <a:rPr lang="nl-BE" sz="2400" dirty="0" err="1" smtClean="0"/>
              <a:t>Which</a:t>
            </a:r>
            <a:r>
              <a:rPr lang="nl-BE" sz="2400" dirty="0" smtClean="0"/>
              <a:t> drugs:</a:t>
            </a:r>
          </a:p>
          <a:p>
            <a:pPr lvl="1"/>
            <a:r>
              <a:rPr lang="nl-BE" sz="1900" dirty="0" smtClean="0"/>
              <a:t>Of </a:t>
            </a:r>
            <a:r>
              <a:rPr lang="nl-BE" sz="1900" dirty="0" err="1" smtClean="0"/>
              <a:t>those</a:t>
            </a:r>
            <a:r>
              <a:rPr lang="nl-BE" sz="1900" dirty="0" smtClean="0"/>
              <a:t> </a:t>
            </a:r>
            <a:r>
              <a:rPr lang="nl-BE" sz="1900" dirty="0" err="1" smtClean="0"/>
              <a:t>that</a:t>
            </a:r>
            <a:r>
              <a:rPr lang="nl-BE" sz="1900" dirty="0" smtClean="0"/>
              <a:t> are </a:t>
            </a:r>
            <a:r>
              <a:rPr lang="nl-BE" sz="1900" dirty="0" err="1" smtClean="0"/>
              <a:t>available</a:t>
            </a:r>
            <a:r>
              <a:rPr lang="nl-BE" sz="1900" dirty="0" smtClean="0"/>
              <a:t>/</a:t>
            </a:r>
            <a:r>
              <a:rPr lang="nl-BE" sz="1900" dirty="0" err="1" smtClean="0"/>
              <a:t>obtainable</a:t>
            </a:r>
            <a:r>
              <a:rPr lang="nl-BE" sz="1900" dirty="0" smtClean="0"/>
              <a:t>: </a:t>
            </a:r>
            <a:r>
              <a:rPr lang="nl-BE" sz="1900" dirty="0" err="1" smtClean="0"/>
              <a:t>those</a:t>
            </a:r>
            <a:r>
              <a:rPr lang="nl-BE" sz="1900" dirty="0" smtClean="0"/>
              <a:t> </a:t>
            </a:r>
            <a:r>
              <a:rPr lang="nl-BE" sz="1900" dirty="0" err="1" smtClean="0"/>
              <a:t>with</a:t>
            </a:r>
            <a:r>
              <a:rPr lang="nl-BE" sz="1900" dirty="0" smtClean="0"/>
              <a:t> most </a:t>
            </a:r>
            <a:r>
              <a:rPr lang="nl-BE" sz="1900" dirty="0" err="1" smtClean="0"/>
              <a:t>evidence</a:t>
            </a:r>
            <a:r>
              <a:rPr lang="nl-BE" sz="1900" dirty="0" smtClean="0"/>
              <a:t> </a:t>
            </a:r>
            <a:r>
              <a:rPr lang="nl-BE" sz="1900" dirty="0" err="1" smtClean="0"/>
              <a:t>for</a:t>
            </a:r>
            <a:r>
              <a:rPr lang="nl-BE" sz="1900" dirty="0" smtClean="0"/>
              <a:t> </a:t>
            </a:r>
            <a:r>
              <a:rPr lang="nl-BE" sz="1900" dirty="0" err="1" smtClean="0"/>
              <a:t>activity</a:t>
            </a:r>
            <a:r>
              <a:rPr lang="nl-BE" sz="1900" dirty="0" smtClean="0"/>
              <a:t>/</a:t>
            </a:r>
            <a:r>
              <a:rPr lang="nl-BE" sz="1900" dirty="0" err="1" smtClean="0"/>
              <a:t>evidence</a:t>
            </a:r>
            <a:r>
              <a:rPr lang="nl-BE" sz="1900" dirty="0" smtClean="0"/>
              <a:t> </a:t>
            </a:r>
            <a:r>
              <a:rPr lang="nl-BE" sz="1900" dirty="0" err="1" smtClean="0"/>
              <a:t>for</a:t>
            </a:r>
            <a:r>
              <a:rPr lang="nl-BE" sz="1900" dirty="0" smtClean="0"/>
              <a:t> </a:t>
            </a:r>
            <a:r>
              <a:rPr lang="nl-BE" sz="1900" dirty="0" err="1" smtClean="0"/>
              <a:t>least</a:t>
            </a:r>
            <a:r>
              <a:rPr lang="nl-BE" sz="1900" dirty="0" smtClean="0"/>
              <a:t> </a:t>
            </a:r>
            <a:r>
              <a:rPr lang="nl-BE" sz="1900" dirty="0" err="1" smtClean="0"/>
              <a:t>toxicity</a:t>
            </a:r>
            <a:endParaRPr lang="nl-BE" sz="19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60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wit_met logo en watermerk">
  <a:themeElements>
    <a:clrScheme name="Powerpoint_Blau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Blauw">
      <a:majorFont>
        <a:latin typeface="Gill Sans Std"/>
        <a:ea typeface=""/>
        <a:cs typeface=""/>
      </a:majorFont>
      <a:minorFont>
        <a:latin typeface="Gill Sans St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Bla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Blau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Blau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Blau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Blau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Blau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Blau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Blau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Blau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Blau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Blau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Blau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powerpoint_wit_met logo en watermerk</Template>
  <TotalTime>2579</TotalTime>
  <Words>472</Words>
  <Application>Microsoft Office PowerPoint</Application>
  <PresentationFormat>Aangepast</PresentationFormat>
  <Paragraphs>80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Std</vt:lpstr>
      <vt:lpstr>powerpoint_wit_met logo en watermerk</vt:lpstr>
      <vt:lpstr>Ebola:  patient care in UZ Leuven: experience, issues and questions</vt:lpstr>
      <vt:lpstr>Contents</vt:lpstr>
      <vt:lpstr>Introduction</vt:lpstr>
      <vt:lpstr>Balance transmission risk &lt;-&gt; care/cure</vt:lpstr>
      <vt:lpstr>Restrictions to care in UZ Leuven</vt:lpstr>
      <vt:lpstr>Organisation of care in UZ Leuven</vt:lpstr>
      <vt:lpstr>Organisation of care in UZ Leuven</vt:lpstr>
      <vt:lpstr>Organisation of care in UZ Leuven</vt:lpstr>
      <vt:lpstr>Experimental drugs</vt:lpstr>
      <vt:lpstr>Questions:</vt:lpstr>
      <vt:lpstr>What with the stethoscope?</vt:lpstr>
    </vt:vector>
  </TitlesOfParts>
  <Company>UZL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Drie decaden HIV/AIDS: van dodelijke tot chronische ziekte</dc:title>
  <dc:creator>Eric Van Wijngaerden</dc:creator>
  <cp:lastModifiedBy>Paul De Munter</cp:lastModifiedBy>
  <cp:revision>194</cp:revision>
  <dcterms:created xsi:type="dcterms:W3CDTF">2012-05-25T07:08:27Z</dcterms:created>
  <dcterms:modified xsi:type="dcterms:W3CDTF">2015-09-21T18:10:36Z</dcterms:modified>
</cp:coreProperties>
</file>