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66" r:id="rId3"/>
    <p:sldId id="268" r:id="rId4"/>
    <p:sldId id="273" r:id="rId5"/>
    <p:sldId id="274" r:id="rId6"/>
    <p:sldId id="275" r:id="rId7"/>
    <p:sldId id="276" r:id="rId8"/>
    <p:sldId id="277" r:id="rId9"/>
    <p:sldId id="278" r:id="rId10"/>
    <p:sldId id="282" r:id="rId11"/>
    <p:sldId id="283" r:id="rId1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6D8A"/>
    <a:srgbClr val="FFFFFF"/>
    <a:srgbClr val="ABD3EE"/>
    <a:srgbClr val="FFFF00"/>
    <a:srgbClr val="717171"/>
    <a:srgbClr val="646464"/>
    <a:srgbClr val="9B9B9B"/>
    <a:srgbClr val="EEEE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4162" autoAdjust="0"/>
  </p:normalViewPr>
  <p:slideViewPr>
    <p:cSldViewPr snapToGrid="0" showGuides="1">
      <p:cViewPr varScale="1">
        <p:scale>
          <a:sx n="86" d="100"/>
          <a:sy n="86" d="100"/>
        </p:scale>
        <p:origin x="-1422" y="-96"/>
      </p:cViewPr>
      <p:guideLst>
        <p:guide orient="horz" pos="2160"/>
        <p:guide pos="55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37DD8-B20A-47A6-AA94-FD478FAA3C28}" type="datetimeFigureOut">
              <a:rPr lang="nl-BE" smtClean="0"/>
              <a:pPr/>
              <a:t>29/09/2015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A0D9C-0CD0-4097-81EC-9B83965EC080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7678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1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A0D9C-0CD0-4097-81EC-9B83965EC080}" type="slidenum">
              <a:rPr lang="nl-BE" smtClean="0"/>
              <a:pPr/>
              <a:t>2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557" y="288049"/>
            <a:ext cx="2091206" cy="81350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2016000"/>
            <a:ext cx="7416000" cy="2088000"/>
          </a:xfrm>
        </p:spPr>
        <p:txBody>
          <a:bodyPr anchor="b" anchorCtr="0">
            <a:noAutofit/>
          </a:bodyPr>
          <a:lstStyle>
            <a:lvl1pPr indent="0" algn="l">
              <a:lnSpc>
                <a:spcPts val="5400"/>
              </a:lnSpc>
              <a:defRPr sz="5400"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96000" y="4140000"/>
            <a:ext cx="7416000" cy="1655762"/>
          </a:xfr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>
                <a:latin typeface="FlandersArtSans-Regular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BE" dirty="0"/>
          </a:p>
        </p:txBody>
      </p:sp>
      <p:sp>
        <p:nvSpPr>
          <p:cNvPr id="9" name="Tijdelijke aanduiding voor tekst 10"/>
          <p:cNvSpPr>
            <a:spLocks noGrp="1"/>
          </p:cNvSpPr>
          <p:nvPr>
            <p:ph type="body" sz="quarter" idx="15" hasCustomPrompt="1"/>
          </p:nvPr>
        </p:nvSpPr>
        <p:spPr>
          <a:xfrm>
            <a:off x="4426123" y="6361602"/>
            <a:ext cx="4435200" cy="352800"/>
          </a:xfrm>
        </p:spPr>
        <p:txBody>
          <a:bodyPr/>
          <a:lstStyle>
            <a:lvl1pPr marL="0" indent="0" algn="r">
              <a:buNone/>
              <a:defRPr sz="1700">
                <a:solidFill>
                  <a:schemeClr val="tx1"/>
                </a:solidFill>
                <a:latin typeface="FlandersArtSans-Regular" panose="00000500000000000000" pitchFamily="2" charset="0"/>
              </a:defRPr>
            </a:lvl1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129012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eperen 11"/>
          <p:cNvGrpSpPr/>
          <p:nvPr userDrawn="1"/>
        </p:nvGrpSpPr>
        <p:grpSpPr>
          <a:xfrm>
            <a:off x="288000" y="288000"/>
            <a:ext cx="8553506" cy="6265475"/>
            <a:chOff x="288000" y="288000"/>
            <a:chExt cx="8553506" cy="6265475"/>
          </a:xfrm>
          <a:solidFill>
            <a:srgbClr val="176D8A"/>
          </a:solidFill>
        </p:grpSpPr>
        <p:sp>
          <p:nvSpPr>
            <p:cNvPr id="10" name="Rechthoek 9"/>
            <p:cNvSpPr>
              <a:spLocks/>
            </p:cNvSpPr>
            <p:nvPr userDrawn="1"/>
          </p:nvSpPr>
          <p:spPr>
            <a:xfrm>
              <a:off x="288000" y="288000"/>
              <a:ext cx="6767999" cy="6265475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Rechthoekige driehoek 10"/>
            <p:cNvSpPr/>
            <p:nvPr userDrawn="1"/>
          </p:nvSpPr>
          <p:spPr>
            <a:xfrm>
              <a:off x="7056000" y="288000"/>
              <a:ext cx="1785506" cy="6264000"/>
            </a:xfrm>
            <a:prstGeom prst="rtTriangle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04000" y="2520000"/>
            <a:ext cx="5342082" cy="1579711"/>
          </a:xfrm>
        </p:spPr>
        <p:txBody>
          <a:bodyPr anchor="b" anchorCtr="0">
            <a:noAutofit/>
          </a:bodyPr>
          <a:lstStyle>
            <a:lvl1pPr algn="l">
              <a:lnSpc>
                <a:spcPts val="5400"/>
              </a:lnSpc>
              <a:defRPr sz="54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304000" y="4174702"/>
            <a:ext cx="5354606" cy="1053708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smtClean="0"/>
              <a:t>Klik om de ondertitelstijl van het model te bewerken</a:t>
            </a:r>
            <a:endParaRPr lang="nl-BE" dirty="0"/>
          </a:p>
        </p:txBody>
      </p:sp>
      <p:sp>
        <p:nvSpPr>
          <p:cNvPr id="13" name="Tijdelijke aanduiding voor tekst 2"/>
          <p:cNvSpPr>
            <a:spLocks noGrp="1"/>
          </p:cNvSpPr>
          <p:nvPr>
            <p:ph idx="12" hasCustomPrompt="1"/>
          </p:nvPr>
        </p:nvSpPr>
        <p:spPr>
          <a:xfrm>
            <a:off x="504001" y="6044105"/>
            <a:ext cx="4773240" cy="35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>
              <a:buFontTx/>
              <a:buNone/>
              <a:defRPr sz="1700">
                <a:solidFill>
                  <a:schemeClr val="bg1"/>
                </a:solidFill>
                <a:latin typeface="FlandersArtSans-Regular" panose="00000500000000000000" pitchFamily="2" charset="0"/>
              </a:defRPr>
            </a:lvl1pPr>
            <a:lvl5pPr>
              <a:defRPr>
                <a:solidFill>
                  <a:schemeClr val="bg1"/>
                </a:solidFill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4"/>
            <a:endParaRPr lang="nl-BE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00" y="576000"/>
            <a:ext cx="169830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75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/>
          <p:nvPr userDrawn="1"/>
        </p:nvGrpSpPr>
        <p:grpSpPr>
          <a:xfrm>
            <a:off x="1476000" y="288000"/>
            <a:ext cx="7379999" cy="6265475"/>
            <a:chOff x="1476000" y="288000"/>
            <a:chExt cx="7379999" cy="6265475"/>
          </a:xfrm>
          <a:solidFill>
            <a:srgbClr val="176D8A"/>
          </a:solidFill>
        </p:grpSpPr>
        <p:sp>
          <p:nvSpPr>
            <p:cNvPr id="8" name="Rechthoek 7"/>
            <p:cNvSpPr>
              <a:spLocks/>
            </p:cNvSpPr>
            <p:nvPr userDrawn="1"/>
          </p:nvSpPr>
          <p:spPr>
            <a:xfrm>
              <a:off x="3277896" y="288000"/>
              <a:ext cx="5578103" cy="6265475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  <p:sp>
          <p:nvSpPr>
            <p:cNvPr id="10" name="Rechthoekige driehoek 9"/>
            <p:cNvSpPr/>
            <p:nvPr userDrawn="1"/>
          </p:nvSpPr>
          <p:spPr>
            <a:xfrm flipH="1">
              <a:off x="1476000" y="288000"/>
              <a:ext cx="1800000" cy="6264000"/>
            </a:xfrm>
            <a:prstGeom prst="rtTriangle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chemeClr val="bg1"/>
                </a:solidFill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96052" y="2104574"/>
            <a:ext cx="3816000" cy="2484000"/>
          </a:xfrm>
        </p:spPr>
        <p:txBody>
          <a:bodyPr anchor="t" anchorCtr="0">
            <a:noAutofit/>
          </a:bodyPr>
          <a:lstStyle>
            <a:lvl1pPr algn="l">
              <a:lnSpc>
                <a:spcPts val="5400"/>
              </a:lnSpc>
              <a:defRPr sz="5400">
                <a:solidFill>
                  <a:schemeClr val="bg1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000832" y="4631622"/>
            <a:ext cx="3816000" cy="1224000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spcBef>
                <a:spcPts val="0"/>
              </a:spcBef>
              <a:buNone/>
              <a:defRPr sz="158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smtClean="0"/>
              <a:t>Klik om de ondertitelstijl van het model te bewerken</a:t>
            </a:r>
            <a:endParaRPr lang="nl-BE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2" y="288043"/>
            <a:ext cx="1850627" cy="719914"/>
          </a:xfrm>
          <a:prstGeom prst="rect">
            <a:avLst/>
          </a:prstGeom>
        </p:spPr>
      </p:pic>
      <p:sp>
        <p:nvSpPr>
          <p:cNvPr id="12" name="Tijdelijke aanduiding voor tekst 2"/>
          <p:cNvSpPr>
            <a:spLocks noGrp="1"/>
          </p:cNvSpPr>
          <p:nvPr>
            <p:ph idx="12" hasCustomPrompt="1"/>
          </p:nvPr>
        </p:nvSpPr>
        <p:spPr>
          <a:xfrm>
            <a:off x="3636022" y="6044105"/>
            <a:ext cx="4773240" cy="35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r">
              <a:buFontTx/>
              <a:buNone/>
              <a:defRPr sz="1700">
                <a:solidFill>
                  <a:schemeClr val="bg1"/>
                </a:solidFill>
                <a:latin typeface="FlandersArtSans-Regular" panose="00000500000000000000" pitchFamily="2" charset="0"/>
              </a:defRPr>
            </a:lvl1pPr>
            <a:lvl5pPr algn="r">
              <a:defRPr>
                <a:solidFill>
                  <a:schemeClr val="bg1"/>
                </a:solidFill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4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8421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9144000" cy="6858001"/>
          </a:xfrm>
        </p:spPr>
        <p:txBody>
          <a:bodyPr anchor="ctr"/>
          <a:lstStyle>
            <a:lvl1pPr marL="0" indent="0" algn="r">
              <a:buNone/>
              <a:defRPr>
                <a:solidFill>
                  <a:srgbClr val="FF0000"/>
                </a:solidFill>
              </a:defRPr>
            </a:lvl1pPr>
          </a:lstStyle>
          <a:p>
            <a:endParaRPr lang="nl-BE" dirty="0"/>
          </a:p>
        </p:txBody>
      </p:sp>
      <p:grpSp>
        <p:nvGrpSpPr>
          <p:cNvPr id="11" name="Groep 10"/>
          <p:cNvGrpSpPr/>
          <p:nvPr userDrawn="1"/>
        </p:nvGrpSpPr>
        <p:grpSpPr>
          <a:xfrm>
            <a:off x="-1" y="0"/>
            <a:ext cx="6228000" cy="6858000"/>
            <a:chOff x="288001" y="288000"/>
            <a:chExt cx="6033505" cy="6265475"/>
          </a:xfrm>
        </p:grpSpPr>
        <p:sp>
          <p:nvSpPr>
            <p:cNvPr id="9" name="Rechthoek 8"/>
            <p:cNvSpPr>
              <a:spLocks/>
            </p:cNvSpPr>
            <p:nvPr userDrawn="1"/>
          </p:nvSpPr>
          <p:spPr>
            <a:xfrm flipV="1">
              <a:off x="288001" y="288000"/>
              <a:ext cx="4248000" cy="6265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ige driehoek 9"/>
            <p:cNvSpPr/>
            <p:nvPr userDrawn="1"/>
          </p:nvSpPr>
          <p:spPr>
            <a:xfrm flipV="1">
              <a:off x="4536000" y="288000"/>
              <a:ext cx="1785506" cy="6264000"/>
            </a:xfrm>
            <a:prstGeom prst="rt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28278"/>
            <a:ext cx="2141621" cy="365125"/>
          </a:xfrm>
          <a:prstGeom prst="rect">
            <a:avLst/>
          </a:prstGeo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29/09/2015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1332000" y="756846"/>
            <a:ext cx="3456131" cy="1800000"/>
          </a:xfrm>
        </p:spPr>
        <p:txBody>
          <a:bodyPr anchor="b" anchorCtr="0">
            <a:noAutofit/>
          </a:bodyPr>
          <a:lstStyle>
            <a:lvl1pPr algn="l">
              <a:lnSpc>
                <a:spcPts val="3800"/>
              </a:lnSpc>
              <a:defRPr sz="3700"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3"/>
          </p:nvPr>
        </p:nvSpPr>
        <p:spPr>
          <a:xfrm>
            <a:off x="1332000" y="2987448"/>
            <a:ext cx="3112678" cy="2770098"/>
          </a:xfrm>
        </p:spPr>
        <p:txBody>
          <a:bodyPr/>
          <a:lstStyle>
            <a:lvl1pPr marL="0" indent="0">
              <a:lnSpc>
                <a:spcPts val="2500"/>
              </a:lnSpc>
              <a:spcBef>
                <a:spcPts val="0"/>
              </a:spcBef>
              <a:buFontTx/>
              <a:buNone/>
              <a:defRPr sz="2100">
                <a:latin typeface="FlandersArtSans-Regular" panose="00000500000000000000" pitchFamily="2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10186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>
          <a:xfrm>
            <a:off x="288000" y="0"/>
            <a:ext cx="8856000" cy="6858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756000"/>
            <a:ext cx="4400361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5857243"/>
            <a:ext cx="1836000" cy="714223"/>
          </a:xfrm>
          <a:prstGeom prst="rect">
            <a:avLst/>
          </a:prstGeom>
        </p:spPr>
      </p:pic>
      <p:sp>
        <p:nvSpPr>
          <p:cNvPr id="1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29/09/2015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06108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2"/>
          </p:nvPr>
        </p:nvSpPr>
        <p:spPr>
          <a:xfrm>
            <a:off x="287999" y="0"/>
            <a:ext cx="8856000" cy="6858000"/>
          </a:xfrm>
        </p:spPr>
        <p:txBody>
          <a:bodyPr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2023200"/>
            <a:ext cx="3108049" cy="2073600"/>
          </a:xfrm>
        </p:spPr>
        <p:txBody>
          <a:bodyPr anchor="b" anchorCtr="0">
            <a:noAutofit/>
          </a:bodyPr>
          <a:lstStyle>
            <a:lvl1pPr indent="0" algn="l">
              <a:lnSpc>
                <a:spcPts val="5400"/>
              </a:lnSpc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96000" y="4154400"/>
            <a:ext cx="7416000" cy="1656000"/>
          </a:xfr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600">
                <a:solidFill>
                  <a:schemeClr val="bg1"/>
                </a:solidFill>
                <a:latin typeface="FlandersArtSans-Regular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BE" dirty="0"/>
          </a:p>
        </p:txBody>
      </p:sp>
      <p:sp>
        <p:nvSpPr>
          <p:cNvPr id="15" name="Tijdelijke aanduiding voor tekst 10"/>
          <p:cNvSpPr>
            <a:spLocks noGrp="1"/>
          </p:cNvSpPr>
          <p:nvPr>
            <p:ph type="body" sz="quarter" idx="15" hasCustomPrompt="1"/>
          </p:nvPr>
        </p:nvSpPr>
        <p:spPr>
          <a:xfrm>
            <a:off x="4426123" y="6361602"/>
            <a:ext cx="4435200" cy="352800"/>
          </a:xfrm>
        </p:spPr>
        <p:txBody>
          <a:bodyPr/>
          <a:lstStyle>
            <a:lvl1pPr marL="0" indent="0" algn="r">
              <a:buNone/>
              <a:defRPr sz="1700">
                <a:solidFill>
                  <a:schemeClr val="bg1"/>
                </a:solidFill>
                <a:latin typeface="FlandersArtSans-Regular" panose="00000500000000000000" pitchFamily="2" charset="0"/>
              </a:defRPr>
            </a:lvl1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pic>
        <p:nvPicPr>
          <p:cNvPr id="9" name="Tijdelijke aanduiding voor 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271" y="288122"/>
            <a:ext cx="2091458" cy="81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81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3"/>
          </p:nvPr>
        </p:nvSpPr>
        <p:spPr>
          <a:xfrm>
            <a:off x="288000" y="0"/>
            <a:ext cx="8856000" cy="6858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756000"/>
            <a:ext cx="4400361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29/09/2015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12" name="Ondertitel 2"/>
          <p:cNvSpPr>
            <a:spLocks noGrp="1"/>
          </p:cNvSpPr>
          <p:nvPr>
            <p:ph type="subTitle" idx="1"/>
          </p:nvPr>
        </p:nvSpPr>
        <p:spPr>
          <a:xfrm>
            <a:off x="5176691" y="4191642"/>
            <a:ext cx="3408509" cy="2112905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2100">
                <a:latin typeface="FlandersArtSans-Regular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nl-BE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5857243"/>
            <a:ext cx="1836000" cy="71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57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3"/>
          </p:nvPr>
        </p:nvSpPr>
        <p:spPr>
          <a:xfrm>
            <a:off x="288000" y="0"/>
            <a:ext cx="8856000" cy="6858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nl-BE"/>
          </a:p>
        </p:txBody>
      </p:sp>
      <p:grpSp>
        <p:nvGrpSpPr>
          <p:cNvPr id="11" name="Groeperen 10"/>
          <p:cNvGrpSpPr/>
          <p:nvPr userDrawn="1"/>
        </p:nvGrpSpPr>
        <p:grpSpPr>
          <a:xfrm>
            <a:off x="288000" y="3402000"/>
            <a:ext cx="8856000" cy="3456000"/>
            <a:chOff x="288000" y="3402000"/>
            <a:chExt cx="8856000" cy="3456000"/>
          </a:xfrm>
        </p:grpSpPr>
        <p:sp>
          <p:nvSpPr>
            <p:cNvPr id="5" name="Rechthoek 4"/>
            <p:cNvSpPr/>
            <p:nvPr userDrawn="1"/>
          </p:nvSpPr>
          <p:spPr>
            <a:xfrm>
              <a:off x="288000" y="4266000"/>
              <a:ext cx="8856000" cy="25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Rechthoekige driehoek 6"/>
            <p:cNvSpPr/>
            <p:nvPr userDrawn="1"/>
          </p:nvSpPr>
          <p:spPr>
            <a:xfrm flipH="1">
              <a:off x="288000" y="3402000"/>
              <a:ext cx="8856000" cy="864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6000" y="756000"/>
            <a:ext cx="3686547" cy="2196000"/>
          </a:xfrm>
        </p:spPr>
        <p:txBody>
          <a:bodyPr anchor="t">
            <a:noAutofit/>
          </a:bodyPr>
          <a:lstStyle>
            <a:lvl1pPr indent="0" algn="l">
              <a:lnSpc>
                <a:spcPts val="3800"/>
              </a:lnSpc>
              <a:defRPr sz="3700" b="0" i="0">
                <a:solidFill>
                  <a:schemeClr val="bg1"/>
                </a:solidFill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29/09/2015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‹#›</a:t>
            </a:fld>
            <a:endParaRPr lang="nl-BE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5857243"/>
            <a:ext cx="1836000" cy="71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98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20146" y="1908000"/>
            <a:ext cx="3391854" cy="3780000"/>
          </a:xfrm>
        </p:spPr>
        <p:txBody>
          <a:bodyPr bIns="0"/>
          <a:lstStyle>
            <a:lvl1pPr>
              <a:spcBef>
                <a:spcPts val="300"/>
              </a:spcBef>
              <a:defRPr sz="2000"/>
            </a:lvl1pPr>
            <a:lvl2pPr>
              <a:spcBef>
                <a:spcPts val="300"/>
              </a:spcBef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spcBef>
                <a:spcPts val="300"/>
              </a:spcBef>
              <a:defRPr sz="1600"/>
            </a:lvl3pPr>
            <a:lvl4pPr>
              <a:spcBef>
                <a:spcPts val="300"/>
              </a:spcBef>
              <a:defRPr sz="1600"/>
            </a:lvl4pPr>
            <a:lvl5pPr>
              <a:spcBef>
                <a:spcPts val="300"/>
              </a:spcBef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 dirty="0"/>
          </a:p>
        </p:txBody>
      </p:sp>
      <p:sp>
        <p:nvSpPr>
          <p:cNvPr id="12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/>
            </a:lvl1pPr>
          </a:lstStyle>
          <a:p>
            <a:fld id="{7749CDD0-7D77-4D23-9A27-F361E39BA472}" type="datetime1">
              <a:rPr lang="nl-BE" smtClean="0"/>
              <a:pPr/>
              <a:t>29/09/2015</a:t>
            </a:fld>
            <a:r>
              <a:rPr lang="nl-BE" dirty="0" smtClean="0"/>
              <a:t> </a:t>
            </a:r>
            <a:r>
              <a:rPr lang="nl-BE" b="1" dirty="0" smtClean="0">
                <a:latin typeface="Calibri" panose="020F0502020204030204" pitchFamily="34" charset="0"/>
              </a:rPr>
              <a:t>│</a:t>
            </a:r>
            <a:fld id="{B263F6C6-2226-4286-8995-C42CB1E7C290}" type="slidenum">
              <a:rPr lang="nl-BE" smtClean="0">
                <a:latin typeface="Calibri" panose="020F0502020204030204" pitchFamily="34" charset="0"/>
              </a:rPr>
              <a:pPr/>
              <a:t>‹#›</a:t>
            </a:fld>
            <a:endParaRPr lang="nl-BE" dirty="0"/>
          </a:p>
        </p:txBody>
      </p:sp>
      <p:sp>
        <p:nvSpPr>
          <p:cNvPr id="5" name="Tijdelijke aanduiding voor afbeelding 4"/>
          <p:cNvSpPr>
            <a:spLocks noGrp="1"/>
          </p:cNvSpPr>
          <p:nvPr>
            <p:ph type="pic" sz="quarter" idx="13"/>
          </p:nvPr>
        </p:nvSpPr>
        <p:spPr>
          <a:xfrm>
            <a:off x="1294228" y="1908000"/>
            <a:ext cx="3708000" cy="3780000"/>
          </a:xfrm>
        </p:spPr>
        <p:txBody>
          <a:bodyPr anchor="ctr"/>
          <a:lstStyle>
            <a:lvl1pPr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nl-BE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5857243"/>
            <a:ext cx="1836000" cy="71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13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908000"/>
            <a:ext cx="3708000" cy="3780000"/>
          </a:xfrm>
        </p:spPr>
        <p:txBody>
          <a:bodyPr bIns="0"/>
          <a:lstStyle>
            <a:lvl1pPr>
              <a:spcBef>
                <a:spcPts val="300"/>
              </a:spcBef>
              <a:defRPr sz="2000">
                <a:latin typeface="FlandersArtSans-Bold" panose="00000800000000000000" pitchFamily="2" charset="0"/>
              </a:defRPr>
            </a:lvl1pPr>
            <a:lvl2pPr>
              <a:spcBef>
                <a:spcPts val="300"/>
              </a:spcBef>
              <a:defRPr sz="20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2pPr>
            <a:lvl3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3pPr>
            <a:lvl4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4pPr>
            <a:lvl5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29/09/2015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10" name="Tijdelijke aanduiding voor inhoud 3"/>
          <p:cNvSpPr>
            <a:spLocks noGrp="1"/>
          </p:cNvSpPr>
          <p:nvPr>
            <p:ph sz="half" idx="13"/>
          </p:nvPr>
        </p:nvSpPr>
        <p:spPr>
          <a:xfrm>
            <a:off x="5040000" y="1908000"/>
            <a:ext cx="3672000" cy="3780000"/>
          </a:xfrm>
        </p:spPr>
        <p:txBody>
          <a:bodyPr bIns="0"/>
          <a:lstStyle>
            <a:lvl1pPr>
              <a:defRPr sz="2000">
                <a:latin typeface="FlandersArtSans-Bold" panose="00000800000000000000" pitchFamily="2" charset="0"/>
              </a:defRPr>
            </a:lvl1pPr>
            <a:lvl2pPr>
              <a:spcBef>
                <a:spcPts val="300"/>
              </a:spcBef>
              <a:defRPr sz="20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2pPr>
            <a:lvl3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3pPr>
            <a:lvl4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4pPr>
            <a:lvl5pPr>
              <a:spcBef>
                <a:spcPts val="300"/>
              </a:spcBef>
              <a:defRPr sz="1800"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5857243"/>
            <a:ext cx="1836000" cy="71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29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876014" y="6336000"/>
            <a:ext cx="2141621" cy="365125"/>
          </a:xfrm>
        </p:spPr>
        <p:txBody>
          <a:bodyPr/>
          <a:lstStyle>
            <a:lvl1pPr>
              <a:defRPr sz="900">
                <a:latin typeface="FlandersArtSans-Regular" panose="00000500000000000000" pitchFamily="2" charset="0"/>
              </a:defRPr>
            </a:lvl1pPr>
          </a:lstStyle>
          <a:p>
            <a:fld id="{7749CDD0-7D77-4D23-9A27-F361E39BA472}" type="datetime1">
              <a:rPr lang="nl-BE" smtClean="0"/>
              <a:pPr/>
              <a:t>29/09/2015</a:t>
            </a:fld>
            <a:r>
              <a:rPr lang="nl-BE" smtClean="0"/>
              <a:t> </a:t>
            </a:r>
            <a:r>
              <a:rPr lang="nl-BE" b="1" smtClean="0"/>
              <a:t>│</a:t>
            </a:r>
            <a:fld id="{B263F6C6-2226-4286-8995-C42CB1E7C290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</p:spPr>
        <p:txBody>
          <a:bodyPr anchor="t" anchorCtr="0"/>
          <a:lstStyle>
            <a:lvl1pPr>
              <a:defRPr>
                <a:latin typeface="FlandersArtSans-Bold" panose="00000800000000000000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l-BE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6000" y="1915200"/>
            <a:ext cx="7416000" cy="3672000"/>
          </a:xfrm>
        </p:spPr>
        <p:txBody>
          <a:bodyPr bIns="0"/>
          <a:lstStyle>
            <a:lvl1pPr marL="0" indent="0">
              <a:lnSpc>
                <a:spcPct val="90000"/>
              </a:lnSpc>
              <a:buFontTx/>
              <a:buBlip>
                <a:blip r:embed="rId2"/>
              </a:buBlip>
              <a:defRPr sz="2200">
                <a:latin typeface="FlandersArtSans-Regular" panose="00000500000000000000" pitchFamily="2" charset="0"/>
              </a:defRPr>
            </a:lvl1pPr>
            <a:lvl2pPr>
              <a:lnSpc>
                <a:spcPct val="90000"/>
              </a:lnSpc>
              <a:buSzPct val="75000"/>
              <a:buFontTx/>
              <a:buBlip>
                <a:blip r:embed="rId3"/>
              </a:buBlip>
              <a:defRPr sz="22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2pPr>
            <a:lvl3pPr>
              <a:lnSpc>
                <a:spcPct val="90000"/>
              </a:lnSpc>
              <a:buSzPct val="85000"/>
              <a:defRPr>
                <a:latin typeface="FlandersArtSans-Regular" panose="00000500000000000000" pitchFamily="2" charset="0"/>
              </a:defRPr>
            </a:lvl3pPr>
            <a:lvl4pPr>
              <a:lnSpc>
                <a:spcPct val="90000"/>
              </a:lnSpc>
              <a:defRPr>
                <a:latin typeface="FlandersArtSans-Regular" panose="00000500000000000000" pitchFamily="2" charset="0"/>
              </a:defRPr>
            </a:lvl4pPr>
            <a:lvl5pPr>
              <a:lnSpc>
                <a:spcPct val="90000"/>
              </a:lnSpc>
              <a:defRPr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5857243"/>
            <a:ext cx="1836000" cy="71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133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afbeelding 4"/>
          <p:cNvSpPr>
            <a:spLocks noGrp="1"/>
          </p:cNvSpPr>
          <p:nvPr>
            <p:ph type="pic" sz="quarter" idx="10"/>
          </p:nvPr>
        </p:nvSpPr>
        <p:spPr>
          <a:xfrm>
            <a:off x="288000" y="288000"/>
            <a:ext cx="8568000" cy="6264000"/>
          </a:xfrm>
        </p:spPr>
        <p:txBody>
          <a:bodyPr anchor="ctr"/>
          <a:lstStyle>
            <a:lvl1pPr marL="0" indent="0" algn="r">
              <a:buNone/>
              <a:defRPr>
                <a:solidFill>
                  <a:srgbClr val="FF0000"/>
                </a:solidFill>
              </a:defRPr>
            </a:lvl1pPr>
          </a:lstStyle>
          <a:p>
            <a:endParaRPr lang="nl-BE"/>
          </a:p>
        </p:txBody>
      </p:sp>
      <p:grpSp>
        <p:nvGrpSpPr>
          <p:cNvPr id="16" name="Groeperen 15"/>
          <p:cNvGrpSpPr/>
          <p:nvPr userDrawn="1"/>
        </p:nvGrpSpPr>
        <p:grpSpPr>
          <a:xfrm>
            <a:off x="288001" y="288000"/>
            <a:ext cx="6033505" cy="6265475"/>
            <a:chOff x="288001" y="288000"/>
            <a:chExt cx="6033505" cy="6265475"/>
          </a:xfrm>
        </p:grpSpPr>
        <p:sp>
          <p:nvSpPr>
            <p:cNvPr id="12" name="Rechthoek 11"/>
            <p:cNvSpPr>
              <a:spLocks/>
            </p:cNvSpPr>
            <p:nvPr userDrawn="1"/>
          </p:nvSpPr>
          <p:spPr>
            <a:xfrm>
              <a:off x="288001" y="288000"/>
              <a:ext cx="4248000" cy="6265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Rechthoekige driehoek 12"/>
            <p:cNvSpPr/>
            <p:nvPr userDrawn="1"/>
          </p:nvSpPr>
          <p:spPr>
            <a:xfrm>
              <a:off x="4536000" y="288000"/>
              <a:ext cx="1785506" cy="6264000"/>
            </a:xfrm>
            <a:prstGeom prst="rt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2000" y="2556000"/>
            <a:ext cx="3816000" cy="1943998"/>
          </a:xfrm>
        </p:spPr>
        <p:txBody>
          <a:bodyPr wrap="square" anchor="t" anchorCtr="0">
            <a:noAutofit/>
          </a:bodyPr>
          <a:lstStyle>
            <a:lvl1pPr algn="l">
              <a:lnSpc>
                <a:spcPts val="5200"/>
              </a:lnSpc>
              <a:defRPr sz="5200" b="0" i="0">
                <a:latin typeface="FlandersArtSans-Bold" panose="00000800000000000000" pitchFamily="2" charset="0"/>
                <a:cs typeface="FlandersArtSans-Bold" panose="00000800000000000000" pitchFamily="2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3577" y="4650972"/>
            <a:ext cx="3816000" cy="1224000"/>
          </a:xfrm>
          <a:prstGeom prst="rect">
            <a:avLst/>
          </a:prstGeom>
        </p:spPr>
        <p:txBody>
          <a:bodyPr bIns="0">
            <a:noAutofit/>
          </a:bodyPr>
          <a:lstStyle>
            <a:lvl1pPr marL="0" indent="0" algn="l">
              <a:lnSpc>
                <a:spcPts val="1760"/>
              </a:lnSpc>
              <a:buNone/>
              <a:defRPr sz="158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smtClean="0"/>
              <a:t>Klik om de ondertitelstijl van het model te bewerken</a:t>
            </a:r>
            <a:endParaRPr lang="nl-BE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00" y="576000"/>
            <a:ext cx="1698305" cy="720000"/>
          </a:xfrm>
          <a:prstGeom prst="rect">
            <a:avLst/>
          </a:prstGeom>
        </p:spPr>
      </p:pic>
      <p:sp>
        <p:nvSpPr>
          <p:cNvPr id="14" name="Tijdelijke aanduiding voor tekst 2"/>
          <p:cNvSpPr>
            <a:spLocks noGrp="1"/>
          </p:cNvSpPr>
          <p:nvPr>
            <p:ph idx="12" hasCustomPrompt="1"/>
          </p:nvPr>
        </p:nvSpPr>
        <p:spPr>
          <a:xfrm>
            <a:off x="504001" y="6044105"/>
            <a:ext cx="4773240" cy="35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>
              <a:buFontTx/>
              <a:buNone/>
              <a:defRPr sz="1700">
                <a:latin typeface="FlandersArtSans-Regular" panose="00000500000000000000" pitchFamily="2" charset="0"/>
              </a:defRPr>
            </a:lvl1pPr>
            <a:lvl5pPr>
              <a:defRPr>
                <a:latin typeface="FlandersArtSans-Regular" panose="00000500000000000000" pitchFamily="2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4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73513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6000" y="1916140"/>
            <a:ext cx="7416000" cy="3672000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 </a:t>
            </a:r>
            <a:endParaRPr lang="nl-BE" dirty="0" smtClean="0"/>
          </a:p>
          <a:p>
            <a:pPr lvl="4"/>
            <a:endParaRPr lang="nl-BE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050875" y="6336000"/>
            <a:ext cx="9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fld id="{FD6BEBD5-99F3-4C1B-B5AF-C9279F4847C2}" type="datetimeFigureOut">
              <a:rPr lang="nl-BE" smtClean="0"/>
              <a:pPr/>
              <a:t>29/09/2015</a:t>
            </a:fld>
            <a:endParaRPr lang="nl-BE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993393" y="6336000"/>
            <a:ext cx="189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944611" y="6336000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fld id="{492AD3B4-D906-4191-84FB-4FE613E48036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0" y="0"/>
            <a:ext cx="295835" cy="6858000"/>
          </a:xfrm>
          <a:prstGeom prst="rect">
            <a:avLst/>
          </a:prstGeom>
          <a:solidFill>
            <a:srgbClr val="176D8A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2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72" r:id="rId3"/>
    <p:sldLayoutId id="2147483674" r:id="rId4"/>
    <p:sldLayoutId id="2147483678" r:id="rId5"/>
    <p:sldLayoutId id="2147483650" r:id="rId6"/>
    <p:sldLayoutId id="2147483652" r:id="rId7"/>
    <p:sldLayoutId id="2147483655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3800"/>
        </a:lnSpc>
        <a:spcBef>
          <a:spcPts val="0"/>
        </a:spcBef>
        <a:buNone/>
        <a:defRPr sz="3700" b="0" i="0" kern="1200">
          <a:solidFill>
            <a:schemeClr val="tx1"/>
          </a:solidFill>
          <a:latin typeface="FlandersArtSans-Bold" panose="00000800000000000000" pitchFamily="2" charset="0"/>
          <a:ea typeface="+mj-ea"/>
          <a:cs typeface="FlandersArtSans-Bold" panose="00000800000000000000" pitchFamily="2" charset="0"/>
        </a:defRPr>
      </a:lvl1pPr>
    </p:titleStyle>
    <p:bodyStyle>
      <a:lvl1pPr marL="288000" indent="-288000" algn="l" defTabSz="914400" rtl="0" eaLnBrk="1" latinLnBrk="0" hangingPunct="1">
        <a:lnSpc>
          <a:spcPct val="90000"/>
        </a:lnSpc>
        <a:spcBef>
          <a:spcPts val="300"/>
        </a:spcBef>
        <a:buSzPct val="90000"/>
        <a:buFontTx/>
        <a:buBlip>
          <a:blip r:embed="rId10"/>
        </a:buBlip>
        <a:defRPr sz="2200" kern="1200" spc="0">
          <a:solidFill>
            <a:schemeClr val="tx1"/>
          </a:solidFill>
          <a:latin typeface="FlandersArtSans-Bold" panose="00000800000000000000" pitchFamily="2" charset="0"/>
          <a:ea typeface="+mn-ea"/>
          <a:cs typeface="+mn-cs"/>
        </a:defRPr>
      </a:lvl1pPr>
      <a:lvl2pPr marL="576000" indent="-288000" algn="l" defTabSz="914400" rtl="0" eaLnBrk="1" latinLnBrk="0" hangingPunct="1">
        <a:lnSpc>
          <a:spcPct val="90000"/>
        </a:lnSpc>
        <a:spcBef>
          <a:spcPts val="300"/>
        </a:spcBef>
        <a:buSzPct val="70000"/>
        <a:buFontTx/>
        <a:buBlip>
          <a:blip r:embed="rId11"/>
        </a:buBlip>
        <a:defRPr sz="2200" kern="1200" spc="0">
          <a:solidFill>
            <a:schemeClr val="bg1">
              <a:lumMod val="50000"/>
            </a:schemeClr>
          </a:solidFill>
          <a:latin typeface="FlandersArtSans-Regular" panose="00000500000000000000" pitchFamily="2" charset="0"/>
          <a:ea typeface="+mn-ea"/>
          <a:cs typeface="+mn-cs"/>
        </a:defRPr>
      </a:lvl2pPr>
      <a:lvl3pPr marL="864000" indent="-288000" algn="l" defTabSz="914400" rtl="0" eaLnBrk="1" latinLnBrk="0" hangingPunct="1">
        <a:lnSpc>
          <a:spcPct val="90000"/>
        </a:lnSpc>
        <a:spcBef>
          <a:spcPts val="300"/>
        </a:spcBef>
        <a:buSzPct val="90000"/>
        <a:buFontTx/>
        <a:buBlip>
          <a:blip r:embed="rId12"/>
        </a:buBlip>
        <a:defRPr sz="2000" kern="1200" spc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3pPr>
      <a:lvl4pPr marL="1152000" indent="-288000" algn="l" defTabSz="914400" rtl="0" eaLnBrk="1" latinLnBrk="0" hangingPunct="1">
        <a:lnSpc>
          <a:spcPct val="90000"/>
        </a:lnSpc>
        <a:spcBef>
          <a:spcPts val="300"/>
        </a:spcBef>
        <a:buSzPct val="75000"/>
        <a:buFontTx/>
        <a:buBlip>
          <a:blip r:embed="rId13"/>
        </a:buBlip>
        <a:defRPr sz="2000" kern="1200" spc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4pPr>
      <a:lvl5pPr marL="1440000" indent="-288000" algn="l" defTabSz="914400" rtl="0" eaLnBrk="1" latinLnBrk="0" hangingPunct="1">
        <a:lnSpc>
          <a:spcPct val="90000"/>
        </a:lnSpc>
        <a:spcBef>
          <a:spcPts val="300"/>
        </a:spcBef>
        <a:buSzPct val="90000"/>
        <a:buFontTx/>
        <a:buBlip>
          <a:blip r:embed="rId10"/>
        </a:buBlip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296000" y="756000"/>
            <a:ext cx="7416000" cy="11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 smtClean="0"/>
              <a:t>Klik om de stijl te bewerken</a:t>
            </a:r>
            <a:endParaRPr lang="nl-BE" dirty="0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050875" y="6339600"/>
            <a:ext cx="9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fld id="{FD6BEBD5-99F3-4C1B-B5AF-C9279F4847C2}" type="datetimeFigureOut">
              <a:rPr lang="nl-BE" smtClean="0"/>
              <a:pPr/>
              <a:t>29/09/2015</a:t>
            </a:fld>
            <a:endParaRPr lang="nl-BE" dirty="0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993393" y="6339600"/>
            <a:ext cx="189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endParaRPr lang="nl-BE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944611" y="6339600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FlandersArtSans-Regular" panose="00000500000000000000" pitchFamily="2" charset="0"/>
              </a:defRPr>
            </a:lvl1pPr>
          </a:lstStyle>
          <a:p>
            <a:fld id="{492AD3B4-D906-4191-84FB-4FE613E48036}" type="slidenum">
              <a:rPr lang="nl-BE" smtClean="0"/>
              <a:pPr/>
              <a:t>‹#›</a:t>
            </a:fld>
            <a:endParaRPr lang="nl-BE" dirty="0"/>
          </a:p>
        </p:txBody>
      </p:sp>
      <p:sp>
        <p:nvSpPr>
          <p:cNvPr id="10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6000" y="1915200"/>
            <a:ext cx="7444800" cy="4352400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 </a:t>
            </a:r>
            <a:endParaRPr lang="nl-BE" dirty="0" smtClean="0"/>
          </a:p>
          <a:p>
            <a:pPr lvl="4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4154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77" r:id="rId3"/>
    <p:sldLayoutId id="2147483676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3800"/>
        </a:lnSpc>
        <a:spcBef>
          <a:spcPct val="0"/>
        </a:spcBef>
        <a:buNone/>
        <a:defRPr sz="3700" kern="1200">
          <a:solidFill>
            <a:schemeClr val="tx1"/>
          </a:solidFill>
          <a:latin typeface="FlandersArtSans-Bold" panose="00000800000000000000" pitchFamily="2" charset="0"/>
          <a:ea typeface="+mj-ea"/>
          <a:cs typeface="+mj-cs"/>
        </a:defRPr>
      </a:lvl1pPr>
    </p:titleStyle>
    <p:bodyStyle>
      <a:lvl1pPr marL="288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90000"/>
        <a:buFontTx/>
        <a:buBlip>
          <a:blip r:embed="rId6"/>
        </a:buBlip>
        <a:tabLst/>
        <a:defRPr sz="2200" kern="1200" spc="0" baseline="0">
          <a:solidFill>
            <a:schemeClr val="tx1"/>
          </a:solidFill>
          <a:latin typeface="FlandersArtSans-Bold" panose="00000800000000000000" pitchFamily="2" charset="0"/>
          <a:ea typeface="+mn-ea"/>
          <a:cs typeface="+mn-cs"/>
        </a:defRPr>
      </a:lvl1pPr>
      <a:lvl2pPr marL="576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75000"/>
        <a:buFontTx/>
        <a:buBlip>
          <a:blip r:embed="rId7"/>
        </a:buBlip>
        <a:tabLst/>
        <a:defRPr sz="2200" kern="1200" spc="0" baseline="0">
          <a:solidFill>
            <a:srgbClr val="9B9B9B"/>
          </a:solidFill>
          <a:latin typeface="FlandersArtSans-Regular" panose="00000500000000000000" pitchFamily="2" charset="0"/>
          <a:ea typeface="+mn-ea"/>
          <a:cs typeface="+mn-cs"/>
        </a:defRPr>
      </a:lvl2pPr>
      <a:lvl3pPr marL="864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85000"/>
        <a:buFontTx/>
        <a:buBlip>
          <a:blip r:embed="rId8"/>
        </a:buBlip>
        <a:tabLst/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3pPr>
      <a:lvl4pPr marL="1152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75000"/>
        <a:buFontTx/>
        <a:buBlip>
          <a:blip r:embed="rId9"/>
        </a:buBlip>
        <a:tabLst/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4pPr>
      <a:lvl5pPr marL="1440000" marR="0" indent="-288000" algn="l" defTabSz="914400" rtl="0" eaLnBrk="1" fontAlgn="auto" latinLnBrk="0" hangingPunct="1">
        <a:lnSpc>
          <a:spcPct val="90000"/>
        </a:lnSpc>
        <a:spcBef>
          <a:spcPts val="300"/>
        </a:spcBef>
        <a:spcAft>
          <a:spcPts val="0"/>
        </a:spcAft>
        <a:buClrTx/>
        <a:buSzPct val="90000"/>
        <a:buFontTx/>
        <a:buBlip>
          <a:blip r:embed="rId6"/>
        </a:buBlip>
        <a:tabLst/>
        <a:defRPr sz="2000" kern="1200" spc="0" baseline="0">
          <a:solidFill>
            <a:schemeClr val="tx1"/>
          </a:solidFill>
          <a:latin typeface="FlandersArtSans-Regular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EBOLA</a:t>
            </a:r>
            <a:br>
              <a:rPr lang="nl-BE" dirty="0" smtClean="0"/>
            </a:br>
            <a:r>
              <a:rPr lang="nl-BE" dirty="0"/>
              <a:t/>
            </a:r>
            <a:br>
              <a:rPr lang="nl-BE" dirty="0"/>
            </a:br>
            <a:r>
              <a:rPr lang="nl-BE" sz="2400" dirty="0" smtClean="0"/>
              <a:t>MRCC Oostende – </a:t>
            </a:r>
            <a:r>
              <a:rPr lang="nl-BE" sz="2400" dirty="0" err="1" smtClean="0"/>
              <a:t>SOP’s</a:t>
            </a:r>
            <a:endParaRPr lang="nl-BE" sz="2400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nl-BE" dirty="0" smtClean="0"/>
              <a:t>Kapt. </a:t>
            </a:r>
            <a:r>
              <a:rPr lang="nl-BE" dirty="0" err="1" smtClean="0"/>
              <a:t>Réjane</a:t>
            </a:r>
            <a:r>
              <a:rPr lang="nl-BE" dirty="0" smtClean="0"/>
              <a:t> </a:t>
            </a:r>
            <a:r>
              <a:rPr lang="nl-BE" dirty="0" err="1" smtClean="0"/>
              <a:t>Gyssens</a:t>
            </a:r>
            <a:r>
              <a:rPr lang="nl-BE" dirty="0" smtClean="0"/>
              <a:t> – nautisch dienstchef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848" y="165253"/>
            <a:ext cx="7444579" cy="5586413"/>
          </a:xfrm>
        </p:spPr>
      </p:pic>
    </p:spTree>
    <p:extLst>
      <p:ext uri="{BB962C8B-B14F-4D97-AF65-F5344CB8AC3E}">
        <p14:creationId xmlns:p14="http://schemas.microsoft.com/office/powerpoint/2010/main" val="101823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Wat voor de EBOLA procedures</a:t>
            </a:r>
            <a:endParaRPr lang="nl-BE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092" y="1784732"/>
            <a:ext cx="3966072" cy="3855904"/>
          </a:xfrm>
        </p:spPr>
      </p:pic>
      <p:sp>
        <p:nvSpPr>
          <p:cNvPr id="5" name="TextBox 4"/>
          <p:cNvSpPr txBox="1"/>
          <p:nvPr/>
        </p:nvSpPr>
        <p:spPr>
          <a:xfrm>
            <a:off x="6026227" y="2302525"/>
            <a:ext cx="26440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Onderrichtingen inzake gezondheidsmaatregelen in België (1978)</a:t>
            </a:r>
          </a:p>
          <a:p>
            <a:endParaRPr lang="nl-BE" dirty="0" smtClean="0"/>
          </a:p>
          <a:p>
            <a:r>
              <a:rPr lang="nl-BE" dirty="0" smtClean="0"/>
              <a:t>Instructies voor de loodsen</a:t>
            </a:r>
          </a:p>
          <a:p>
            <a:endParaRPr lang="nl-BE" dirty="0"/>
          </a:p>
          <a:p>
            <a:r>
              <a:rPr lang="nl-BE" dirty="0" smtClean="0"/>
              <a:t>Van toepassing op de Belgische havens</a:t>
            </a:r>
          </a:p>
          <a:p>
            <a:endParaRPr lang="nl-BE" dirty="0"/>
          </a:p>
          <a:p>
            <a:r>
              <a:rPr lang="nl-BE" dirty="0" smtClean="0"/>
              <a:t>Het “gele boekje”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Quarantaine voorschriften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dirty="0" smtClean="0"/>
              <a:t>Maatregelen van voorzorg tegen besmettelijke ziekten</a:t>
            </a:r>
          </a:p>
          <a:p>
            <a:r>
              <a:rPr lang="nl-BE" dirty="0" err="1" smtClean="0"/>
              <a:t>Quarantainabele</a:t>
            </a:r>
            <a:r>
              <a:rPr lang="nl-BE" dirty="0" smtClean="0"/>
              <a:t> ziekten</a:t>
            </a:r>
          </a:p>
          <a:p>
            <a:pPr lvl="1"/>
            <a:r>
              <a:rPr lang="nl-BE" dirty="0" smtClean="0"/>
              <a:t>Pest (IT: 6 dagen)</a:t>
            </a:r>
          </a:p>
          <a:p>
            <a:pPr lvl="1"/>
            <a:r>
              <a:rPr lang="nl-BE" dirty="0" smtClean="0"/>
              <a:t>Pokken + </a:t>
            </a:r>
            <a:r>
              <a:rPr lang="nl-BE" dirty="0" err="1" smtClean="0"/>
              <a:t>Alastrim</a:t>
            </a:r>
            <a:r>
              <a:rPr lang="nl-BE" dirty="0" smtClean="0"/>
              <a:t> (IT: 14 dagen)</a:t>
            </a:r>
          </a:p>
          <a:p>
            <a:pPr lvl="1"/>
            <a:r>
              <a:rPr lang="nl-BE" dirty="0" smtClean="0"/>
              <a:t>Cholera (IT: 5 dagen)</a:t>
            </a:r>
          </a:p>
          <a:p>
            <a:pPr lvl="1"/>
            <a:r>
              <a:rPr lang="nl-BE" dirty="0" smtClean="0"/>
              <a:t>Gele koorts (IT: 6 dagen)</a:t>
            </a:r>
          </a:p>
          <a:p>
            <a:r>
              <a:rPr lang="nl-BE" dirty="0" smtClean="0"/>
              <a:t>Maritieme gezondheidsverklaring</a:t>
            </a:r>
          </a:p>
          <a:p>
            <a:pPr lvl="1"/>
            <a:r>
              <a:rPr lang="nl-BE" dirty="0" smtClean="0"/>
              <a:t>De loods moet nadat hij aan boord is gekomen een maritieme gezondheidsverklaring ter invulling van de kapitein afgeven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60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Voorschriften voor de loods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BE" dirty="0" smtClean="0"/>
              <a:t>In functie van het aantal vragen dat bevestigend werd beantwoord zullen er quarantaine seinen gevoerd worden</a:t>
            </a:r>
          </a:p>
          <a:p>
            <a:r>
              <a:rPr lang="nl-BE" dirty="0" smtClean="0"/>
              <a:t>De loods mag opstomen en meren</a:t>
            </a:r>
          </a:p>
          <a:p>
            <a:r>
              <a:rPr lang="nl-BE" dirty="0" smtClean="0"/>
              <a:t>De loods mag opstomen, doch niet meren</a:t>
            </a:r>
          </a:p>
          <a:p>
            <a:r>
              <a:rPr lang="nl-BE" dirty="0" smtClean="0"/>
              <a:t>“</a:t>
            </a:r>
            <a:r>
              <a:rPr lang="nl-BE" dirty="0" err="1" smtClean="0"/>
              <a:t>Saniport</a:t>
            </a:r>
            <a:r>
              <a:rPr lang="nl-BE" dirty="0" smtClean="0"/>
              <a:t>” Gent, Brugge, Antwerpen moet op de hoogte worden gebracht en hun instructies worden opgevolgd</a:t>
            </a:r>
          </a:p>
          <a:p>
            <a:r>
              <a:rPr lang="nl-BE" dirty="0" smtClean="0"/>
              <a:t>De bemanning van het vaartuig mag geen gemeenschap met de wal hebben alvorens het medisch onderzoek is beëindigd</a:t>
            </a:r>
          </a:p>
          <a:p>
            <a:r>
              <a:rPr lang="nl-BE" dirty="0" smtClean="0"/>
              <a:t>Het verbod om zich aan boord te begeven en verlaten geldt niet voor de loodsen en ambtenaren van </a:t>
            </a:r>
            <a:r>
              <a:rPr lang="nl-BE" dirty="0" err="1" smtClean="0"/>
              <a:t>Saniport</a:t>
            </a:r>
            <a:endParaRPr lang="nl-B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65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Problemen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6848" y="1375373"/>
            <a:ext cx="7416000" cy="4375432"/>
          </a:xfrm>
        </p:spPr>
        <p:txBody>
          <a:bodyPr/>
          <a:lstStyle/>
          <a:p>
            <a:r>
              <a:rPr lang="nl-BE" dirty="0" smtClean="0"/>
              <a:t>Quarantaine voorschriften zijn verouderd</a:t>
            </a:r>
          </a:p>
          <a:p>
            <a:r>
              <a:rPr lang="nl-BE" dirty="0" smtClean="0"/>
              <a:t>Er is geen sprake van </a:t>
            </a:r>
            <a:r>
              <a:rPr lang="nl-BE" dirty="0" err="1" smtClean="0"/>
              <a:t>ebola</a:t>
            </a:r>
            <a:endParaRPr lang="nl-BE" dirty="0" smtClean="0"/>
          </a:p>
          <a:p>
            <a:r>
              <a:rPr lang="nl-BE" dirty="0" smtClean="0"/>
              <a:t>De loodsen willen voor aankomst op de hoogte gebracht worden of een vaartuig uit een </a:t>
            </a:r>
            <a:r>
              <a:rPr lang="nl-BE" dirty="0" err="1" smtClean="0"/>
              <a:t>ebola</a:t>
            </a:r>
            <a:r>
              <a:rPr lang="nl-BE" dirty="0" smtClean="0"/>
              <a:t> besmet gebied komt ja, dan neen</a:t>
            </a:r>
          </a:p>
          <a:p>
            <a:r>
              <a:rPr lang="nl-BE" dirty="0" smtClean="0"/>
              <a:t>Wat als er toch een besmetting aan boord wordt vastgesteld/doorgegeven</a:t>
            </a:r>
          </a:p>
          <a:p>
            <a:pPr lvl="1"/>
            <a:r>
              <a:rPr lang="nl-BE" dirty="0" smtClean="0"/>
              <a:t>Moet het vaartuig voor anker gaan in afwachting van een bezoek van SANIPORT op zee (niet voorzien)</a:t>
            </a:r>
          </a:p>
          <a:p>
            <a:pPr lvl="1"/>
            <a:r>
              <a:rPr lang="nl-BE" dirty="0" smtClean="0"/>
              <a:t>Schrik van de loodsen om ook besmet te worden</a:t>
            </a:r>
          </a:p>
          <a:p>
            <a:r>
              <a:rPr lang="nl-BE" dirty="0" smtClean="0"/>
              <a:t>Wat met schepen in doorvaart die het MRCC oproepen voor een </a:t>
            </a:r>
            <a:r>
              <a:rPr lang="nl-BE" dirty="0" err="1" smtClean="0"/>
              <a:t>medevac</a:t>
            </a:r>
            <a:r>
              <a:rPr lang="nl-BE" dirty="0" smtClean="0"/>
              <a:t>, waarbij het opvragen van een maritieme gezondheidsverklaring niet van toepassing is – gevaar voor besmetting reddingswerkers.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2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Overleg - werkpunten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2" y="2388926"/>
            <a:ext cx="7416000" cy="2403412"/>
          </a:xfrm>
        </p:spPr>
        <p:txBody>
          <a:bodyPr/>
          <a:lstStyle/>
          <a:p>
            <a:r>
              <a:rPr lang="nl-BE" dirty="0" smtClean="0"/>
              <a:t>Preventief te werk gaan: autoriteiten moeten nagaan welke vaartuigen uit EBOLA gebied komen voor aankomst vaartuig</a:t>
            </a:r>
          </a:p>
          <a:p>
            <a:r>
              <a:rPr lang="nl-BE" dirty="0" smtClean="0"/>
              <a:t>Actief opvragen “</a:t>
            </a:r>
            <a:r>
              <a:rPr lang="nl-BE" dirty="0" err="1" smtClean="0"/>
              <a:t>Maritime</a:t>
            </a:r>
            <a:r>
              <a:rPr lang="nl-BE" dirty="0" smtClean="0"/>
              <a:t> </a:t>
            </a:r>
            <a:r>
              <a:rPr lang="nl-BE" dirty="0" err="1" smtClean="0"/>
              <a:t>Declaration</a:t>
            </a:r>
            <a:r>
              <a:rPr lang="nl-BE" dirty="0" smtClean="0"/>
              <a:t> of Health”</a:t>
            </a:r>
          </a:p>
          <a:p>
            <a:r>
              <a:rPr lang="nl-BE" dirty="0" smtClean="0"/>
              <a:t>Duidelijke instructies voor de loodsen en reddingswerkers</a:t>
            </a:r>
          </a:p>
          <a:p>
            <a:r>
              <a:rPr lang="nl-BE" dirty="0" smtClean="0"/>
              <a:t>Opzetten van informatieketen naar alle betrokken partijen</a:t>
            </a:r>
          </a:p>
          <a:p>
            <a:endParaRPr lang="nl-B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775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51" y="176270"/>
            <a:ext cx="7067873" cy="6510969"/>
          </a:xfrm>
        </p:spPr>
      </p:pic>
    </p:spTree>
    <p:extLst>
      <p:ext uri="{BB962C8B-B14F-4D97-AF65-F5344CB8AC3E}">
        <p14:creationId xmlns:p14="http://schemas.microsoft.com/office/powerpoint/2010/main" val="347861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171" y="363557"/>
            <a:ext cx="6896559" cy="624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32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932" y="238208"/>
            <a:ext cx="7416000" cy="1116000"/>
          </a:xfrm>
        </p:spPr>
        <p:txBody>
          <a:bodyPr/>
          <a:lstStyle/>
          <a:p>
            <a:r>
              <a:rPr lang="nl-BE" sz="3200" dirty="0" smtClean="0"/>
              <a:t>Opvragen 10 laatste aanloophavens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3461" y="978765"/>
            <a:ext cx="7416000" cy="4772040"/>
          </a:xfrm>
        </p:spPr>
        <p:txBody>
          <a:bodyPr/>
          <a:lstStyle/>
          <a:p>
            <a:r>
              <a:rPr lang="nl-BE" sz="2000" dirty="0" smtClean="0"/>
              <a:t>Via MIK; data banken ISPS – stopgezet wegens reorganisatie </a:t>
            </a:r>
            <a:r>
              <a:rPr lang="nl-BE" sz="2000" dirty="0" err="1" smtClean="0"/>
              <a:t>duoane</a:t>
            </a:r>
            <a:r>
              <a:rPr lang="nl-BE" sz="2000" dirty="0" smtClean="0"/>
              <a:t> diensten</a:t>
            </a:r>
          </a:p>
          <a:p>
            <a:r>
              <a:rPr lang="nl-BE" sz="2000" dirty="0" smtClean="0"/>
              <a:t>Via </a:t>
            </a:r>
            <a:r>
              <a:rPr lang="nl-BE" sz="2000" dirty="0" err="1" smtClean="0"/>
              <a:t>aSVB</a:t>
            </a:r>
            <a:r>
              <a:rPr lang="nl-BE" sz="2000" dirty="0" smtClean="0"/>
              <a:t>: </a:t>
            </a:r>
            <a:r>
              <a:rPr lang="nl-BE" sz="2000" dirty="0" err="1" smtClean="0"/>
              <a:t>SafeSeaBel</a:t>
            </a:r>
            <a:r>
              <a:rPr lang="nl-BE" sz="2000" dirty="0" smtClean="0"/>
              <a:t>:</a:t>
            </a:r>
          </a:p>
          <a:p>
            <a:pPr lvl="1"/>
            <a:r>
              <a:rPr lang="nl-BE" sz="2000" dirty="0" smtClean="0"/>
              <a:t>Agent moet via haveninformatiesysteem laatste haven elektronisch opgeven</a:t>
            </a:r>
          </a:p>
          <a:p>
            <a:pPr lvl="1"/>
            <a:r>
              <a:rPr lang="nl-BE" sz="2000" dirty="0" smtClean="0"/>
              <a:t>De informatie van alle Be- havens wordt in een databank ondergebracht en een zoekfunctie op geplaatst</a:t>
            </a:r>
          </a:p>
          <a:p>
            <a:pPr lvl="1"/>
            <a:r>
              <a:rPr lang="nl-BE" sz="2000" dirty="0" smtClean="0"/>
              <a:t>SSB produceert een lijst van vaartuigen die in aanmerking komen en wordt automatisch één maal per dag om 06h00 aan de betrokken kustwachtpartners bezorgd</a:t>
            </a:r>
          </a:p>
          <a:p>
            <a:pPr lvl="1"/>
            <a:r>
              <a:rPr lang="en-GB" sz="2000" dirty="0" smtClean="0"/>
              <a:t>SSB </a:t>
            </a:r>
            <a:r>
              <a:rPr lang="en-GB" sz="2000" dirty="0" err="1"/>
              <a:t>zal</a:t>
            </a:r>
            <a:r>
              <a:rPr lang="en-GB" sz="2000" dirty="0"/>
              <a:t> </a:t>
            </a:r>
            <a:r>
              <a:rPr lang="en-GB" sz="2000" dirty="0" err="1"/>
              <a:t>vanaf</a:t>
            </a:r>
            <a:r>
              <a:rPr lang="en-GB" sz="2000" dirty="0"/>
              <a:t> nu </a:t>
            </a:r>
            <a:r>
              <a:rPr lang="en-GB" sz="2000" dirty="0" err="1"/>
              <a:t>ook</a:t>
            </a:r>
            <a:r>
              <a:rPr lang="en-GB" sz="2000" dirty="0"/>
              <a:t> </a:t>
            </a:r>
            <a:r>
              <a:rPr lang="en-GB" sz="2000" dirty="0" err="1"/>
              <a:t>bijkomend</a:t>
            </a:r>
            <a:r>
              <a:rPr lang="en-GB" sz="2000" dirty="0"/>
              <a:t> </a:t>
            </a:r>
            <a:r>
              <a:rPr lang="en-GB" sz="2000" dirty="0" err="1"/>
              <a:t>een</a:t>
            </a:r>
            <a:r>
              <a:rPr lang="en-GB" sz="2000" dirty="0"/>
              <a:t> </a:t>
            </a:r>
            <a:r>
              <a:rPr lang="en-GB" sz="2000" dirty="0" err="1"/>
              <a:t>controle</a:t>
            </a:r>
            <a:r>
              <a:rPr lang="en-GB" sz="2000" dirty="0"/>
              <a:t> </a:t>
            </a:r>
            <a:r>
              <a:rPr lang="en-GB" sz="2000" dirty="0" err="1"/>
              <a:t>doen</a:t>
            </a:r>
            <a:r>
              <a:rPr lang="en-GB" sz="2000" dirty="0"/>
              <a:t> op de </a:t>
            </a:r>
            <a:r>
              <a:rPr lang="en-GB" sz="2000" dirty="0" err="1"/>
              <a:t>lijst</a:t>
            </a:r>
            <a:r>
              <a:rPr lang="en-GB" sz="2000" dirty="0"/>
              <a:t> van 10 </a:t>
            </a:r>
            <a:r>
              <a:rPr lang="en-GB" sz="2000" dirty="0" err="1"/>
              <a:t>vorige</a:t>
            </a:r>
            <a:r>
              <a:rPr lang="en-GB" sz="2000" dirty="0"/>
              <a:t> havens, </a:t>
            </a:r>
            <a:r>
              <a:rPr lang="en-GB" sz="2000" dirty="0" err="1"/>
              <a:t>zoals</a:t>
            </a:r>
            <a:r>
              <a:rPr lang="en-GB" sz="2000" dirty="0"/>
              <a:t> </a:t>
            </a:r>
            <a:r>
              <a:rPr lang="en-GB" sz="2000" dirty="0" err="1"/>
              <a:t>elektronisch</a:t>
            </a:r>
            <a:r>
              <a:rPr lang="en-GB" sz="2000" dirty="0"/>
              <a:t> </a:t>
            </a:r>
            <a:r>
              <a:rPr lang="en-GB" sz="2000" dirty="0" err="1"/>
              <a:t>gemeld</a:t>
            </a:r>
            <a:r>
              <a:rPr lang="en-GB" sz="2000" dirty="0"/>
              <a:t> door de agent via de ISPS melding. </a:t>
            </a:r>
            <a:r>
              <a:rPr lang="en-GB" sz="2000" dirty="0" err="1"/>
              <a:t>Dit</a:t>
            </a:r>
            <a:r>
              <a:rPr lang="en-GB" sz="2000" dirty="0"/>
              <a:t> is </a:t>
            </a:r>
            <a:r>
              <a:rPr lang="en-GB" sz="2000" dirty="0" err="1"/>
              <a:t>mogelijk</a:t>
            </a:r>
            <a:r>
              <a:rPr lang="en-GB" sz="2000" dirty="0"/>
              <a:t> </a:t>
            </a:r>
            <a:r>
              <a:rPr lang="en-GB" sz="2000" dirty="0" err="1"/>
              <a:t>omdat</a:t>
            </a:r>
            <a:r>
              <a:rPr lang="en-GB" sz="2000" dirty="0"/>
              <a:t> de ISPS melding </a:t>
            </a:r>
            <a:r>
              <a:rPr lang="en-GB" sz="2000" dirty="0" err="1"/>
              <a:t>sedert</a:t>
            </a:r>
            <a:r>
              <a:rPr lang="en-GB" sz="2000" dirty="0"/>
              <a:t> </a:t>
            </a:r>
            <a:r>
              <a:rPr lang="en-GB" sz="2000" dirty="0" err="1"/>
              <a:t>kort</a:t>
            </a:r>
            <a:r>
              <a:rPr lang="en-GB" sz="2000" dirty="0"/>
              <a:t> </a:t>
            </a:r>
            <a:r>
              <a:rPr lang="en-GB" sz="2000" dirty="0" err="1"/>
              <a:t>elektronisch</a:t>
            </a:r>
            <a:r>
              <a:rPr lang="en-GB" sz="2000" dirty="0"/>
              <a:t> </a:t>
            </a:r>
            <a:r>
              <a:rPr lang="en-GB" sz="2000" dirty="0" err="1"/>
              <a:t>dient</a:t>
            </a:r>
            <a:r>
              <a:rPr lang="en-GB" sz="2000" dirty="0"/>
              <a:t> </a:t>
            </a:r>
            <a:r>
              <a:rPr lang="en-GB" sz="2000" dirty="0" err="1"/>
              <a:t>gemeld</a:t>
            </a:r>
            <a:r>
              <a:rPr lang="en-GB" sz="2000" dirty="0"/>
              <a:t> </a:t>
            </a:r>
            <a:r>
              <a:rPr lang="en-GB" sz="2000" dirty="0" err="1"/>
              <a:t>te</a:t>
            </a:r>
            <a:r>
              <a:rPr lang="en-GB" sz="2000" dirty="0"/>
              <a:t> </a:t>
            </a:r>
            <a:r>
              <a:rPr lang="en-GB" sz="2000" dirty="0" err="1"/>
              <a:t>worden</a:t>
            </a:r>
            <a:r>
              <a:rPr lang="en-GB" sz="2000" dirty="0"/>
              <a:t> door de agent in het </a:t>
            </a:r>
            <a:r>
              <a:rPr lang="en-GB" sz="2000" dirty="0" err="1"/>
              <a:t>haveninformatiesysteem</a:t>
            </a:r>
            <a:r>
              <a:rPr lang="en-GB" sz="2000" dirty="0"/>
              <a:t> van de </a:t>
            </a:r>
            <a:r>
              <a:rPr lang="en-GB" sz="2000" dirty="0" err="1"/>
              <a:t>aanloophaven</a:t>
            </a:r>
            <a:r>
              <a:rPr lang="en-GB" sz="2000" dirty="0"/>
              <a:t>, en </a:t>
            </a:r>
            <a:r>
              <a:rPr lang="en-GB" sz="2000" dirty="0" err="1"/>
              <a:t>dit</a:t>
            </a:r>
            <a:r>
              <a:rPr lang="en-GB" sz="2000" dirty="0"/>
              <a:t> </a:t>
            </a:r>
            <a:r>
              <a:rPr lang="en-GB" sz="2000" dirty="0" err="1"/>
              <a:t>voor</a:t>
            </a:r>
            <a:r>
              <a:rPr lang="en-GB" sz="2000" dirty="0"/>
              <a:t> </a:t>
            </a:r>
            <a:r>
              <a:rPr lang="en-GB" sz="2000" dirty="0" err="1"/>
              <a:t>elke</a:t>
            </a:r>
            <a:r>
              <a:rPr lang="en-GB" sz="2000" dirty="0"/>
              <a:t> </a:t>
            </a:r>
            <a:r>
              <a:rPr lang="en-GB" sz="2000" dirty="0" err="1"/>
              <a:t>inkomende</a:t>
            </a:r>
            <a:r>
              <a:rPr lang="en-GB" sz="2000" dirty="0"/>
              <a:t> </a:t>
            </a:r>
            <a:r>
              <a:rPr lang="en-GB" sz="2000" dirty="0" err="1"/>
              <a:t>reis</a:t>
            </a:r>
            <a:r>
              <a:rPr lang="en-GB" sz="2000" dirty="0"/>
              <a:t> </a:t>
            </a:r>
            <a:r>
              <a:rPr lang="en-GB" sz="2000" dirty="0" err="1"/>
              <a:t>naar</a:t>
            </a:r>
            <a:r>
              <a:rPr lang="en-GB" sz="2000" dirty="0"/>
              <a:t> </a:t>
            </a:r>
            <a:r>
              <a:rPr lang="en-GB" sz="2000" dirty="0" err="1"/>
              <a:t>een</a:t>
            </a:r>
            <a:r>
              <a:rPr lang="en-GB" sz="2000" dirty="0"/>
              <a:t> </a:t>
            </a:r>
            <a:r>
              <a:rPr lang="en-GB" sz="2000" dirty="0" err="1"/>
              <a:t>Vlaamse</a:t>
            </a:r>
            <a:r>
              <a:rPr lang="en-GB" sz="2000" dirty="0"/>
              <a:t> </a:t>
            </a:r>
            <a:r>
              <a:rPr lang="en-GB" sz="2000" dirty="0" smtClean="0"/>
              <a:t>haven en </a:t>
            </a:r>
            <a:r>
              <a:rPr lang="en-GB" sz="2000" dirty="0" err="1" smtClean="0"/>
              <a:t>wordt</a:t>
            </a:r>
            <a:r>
              <a:rPr lang="en-GB" sz="2000" dirty="0" smtClean="0"/>
              <a:t> 2 x per dag </a:t>
            </a:r>
            <a:r>
              <a:rPr lang="en-GB" sz="2000" dirty="0" err="1" smtClean="0"/>
              <a:t>gedistribueerd</a:t>
            </a:r>
            <a:r>
              <a:rPr lang="en-GB" sz="2000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5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e_AMDK">
  <a:themeElements>
    <a:clrScheme name="MDK">
      <a:dk1>
        <a:sysClr val="windowText" lastClr="000000"/>
      </a:dk1>
      <a:lt1>
        <a:sysClr val="window" lastClr="FFFFFF"/>
      </a:lt1>
      <a:dk2>
        <a:srgbClr val="176D8A"/>
      </a:dk2>
      <a:lt2>
        <a:srgbClr val="EEECE1"/>
      </a:lt2>
      <a:accent1>
        <a:srgbClr val="176D8A"/>
      </a:accent1>
      <a:accent2>
        <a:srgbClr val="37876D"/>
      </a:accent2>
      <a:accent3>
        <a:srgbClr val="91591D"/>
      </a:accent3>
      <a:accent4>
        <a:srgbClr val="867B3D"/>
      </a:accent4>
      <a:accent5>
        <a:srgbClr val="3C3D3C"/>
      </a:accent5>
      <a:accent6>
        <a:srgbClr val="FFFF00"/>
      </a:accent6>
      <a:hlink>
        <a:srgbClr val="0000FF"/>
      </a:hlink>
      <a:folHlink>
        <a:srgbClr val="800080"/>
      </a:folHlink>
    </a:clrScheme>
    <a:fontScheme name="Vlaamse overheid presentatie">
      <a:majorFont>
        <a:latin typeface="FlandersArtSans-Medium"/>
        <a:ea typeface=""/>
        <a:cs typeface=""/>
      </a:majorFont>
      <a:minorFont>
        <a:latin typeface="FlandersArtSerif-Regular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e_VO.potx" id="{7AB0AA7F-90C7-4DB1-9791-B98BE5007A2C}" vid="{D2F0DD5C-7E50-4920-B7D3-BD639FE43863}"/>
    </a:ext>
  </a:extLst>
</a:theme>
</file>

<file path=ppt/theme/theme2.xml><?xml version="1.0" encoding="utf-8"?>
<a:theme xmlns:a="http://schemas.openxmlformats.org/drawingml/2006/main" name="Aangepast ontwerp">
  <a:themeElements>
    <a:clrScheme name="Vlaamse overheid presentatie">
      <a:dk1>
        <a:srgbClr val="373636"/>
      </a:dk1>
      <a:lt1>
        <a:sysClr val="window" lastClr="FFFFFF"/>
      </a:lt1>
      <a:dk2>
        <a:srgbClr val="6B6B6B"/>
      </a:dk2>
      <a:lt2>
        <a:srgbClr val="F6F5F3"/>
      </a:lt2>
      <a:accent1>
        <a:srgbClr val="FFF200"/>
      </a:accent1>
      <a:accent2>
        <a:srgbClr val="373636"/>
      </a:accent2>
      <a:accent3>
        <a:srgbClr val="E5DA04"/>
      </a:accent3>
      <a:accent4>
        <a:srgbClr val="6B6B6B"/>
      </a:accent4>
      <a:accent5>
        <a:srgbClr val="D5D5D5"/>
      </a:accent5>
      <a:accent6>
        <a:srgbClr val="989898"/>
      </a:accent6>
      <a:hlink>
        <a:srgbClr val="3C96BE"/>
      </a:hlink>
      <a:folHlink>
        <a:srgbClr val="AA78AA"/>
      </a:folHlink>
    </a:clrScheme>
    <a:fontScheme name="Vlaamse overheid presentatie">
      <a:majorFont>
        <a:latin typeface="FlandersArtSans-Medium"/>
        <a:ea typeface=""/>
        <a:cs typeface=""/>
      </a:majorFont>
      <a:minorFont>
        <a:latin typeface="FlandersArtSerif-Regular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e_VO.potx" id="{7AB0AA7F-90C7-4DB1-9791-B98BE5007A2C}" vid="{C875C828-9506-4BA7-9BF7-6C09D07CC534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Presentatie_AMDK</Template>
  <TotalTime>116</TotalTime>
  <Words>472</Words>
  <Application>Microsoft Office PowerPoint</Application>
  <PresentationFormat>On-screen Show (4:3)</PresentationFormat>
  <Paragraphs>48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Presentatie_AMDK</vt:lpstr>
      <vt:lpstr>Aangepast ontwerp</vt:lpstr>
      <vt:lpstr>EBOLA  MRCC Oostende – SOP’s</vt:lpstr>
      <vt:lpstr>Wat voor de EBOLA procedures</vt:lpstr>
      <vt:lpstr>Quarantaine voorschriften</vt:lpstr>
      <vt:lpstr>Voorschriften voor de loods</vt:lpstr>
      <vt:lpstr>Problemen</vt:lpstr>
      <vt:lpstr>Overleg - werkpunten</vt:lpstr>
      <vt:lpstr>PowerPoint Presentation</vt:lpstr>
      <vt:lpstr>PowerPoint Presentation</vt:lpstr>
      <vt:lpstr>Opvragen 10 laatste aanloophavens</vt:lpstr>
      <vt:lpstr>PowerPoint Presentation</vt:lpstr>
    </vt:vector>
  </TitlesOfParts>
  <Company>Vlaamse Overheid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Gyssens, Rejane</dc:creator>
  <cp:lastModifiedBy>Gyssens, Rejane</cp:lastModifiedBy>
  <cp:revision>16</cp:revision>
  <dcterms:created xsi:type="dcterms:W3CDTF">2015-09-29T02:32:31Z</dcterms:created>
  <dcterms:modified xsi:type="dcterms:W3CDTF">2015-09-29T04:28:53Z</dcterms:modified>
</cp:coreProperties>
</file>