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6" r:id="rId3"/>
    <p:sldId id="268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83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D8A"/>
    <a:srgbClr val="FFFFFF"/>
    <a:srgbClr val="ABD3EE"/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162" autoAdjust="0"/>
  </p:normalViewPr>
  <p:slideViewPr>
    <p:cSldViewPr snapToGrid="0" showGuides="1">
      <p:cViewPr varScale="1">
        <p:scale>
          <a:sx n="86" d="100"/>
          <a:sy n="86" d="100"/>
        </p:scale>
        <p:origin x="-1422" y="-96"/>
      </p:cViewPr>
      <p:guideLst>
        <p:guide orient="horz" pos="216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29/09/2015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557" y="288049"/>
            <a:ext cx="2091206" cy="81350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8000"/>
            <a:ext cx="8553506" cy="6265475"/>
            <a:chOff x="288000" y="288000"/>
            <a:chExt cx="8553506" cy="6265475"/>
          </a:xfrm>
          <a:solidFill>
            <a:srgbClr val="176D8A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576000"/>
            <a:ext cx="16983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rgbClr val="176D8A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2" y="288043"/>
            <a:ext cx="1850627" cy="719914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271" y="288122"/>
            <a:ext cx="2091458" cy="81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/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dirty="0" smtClean="0"/>
              <a:t> </a:t>
            </a:r>
            <a:r>
              <a:rPr lang="nl-BE" b="1" dirty="0" smtClean="0">
                <a:latin typeface="Calibri" panose="020F0502020204030204" pitchFamily="34" charset="0"/>
              </a:rPr>
              <a:t>│</a:t>
            </a:r>
            <a:fld id="{B263F6C6-2226-4286-8995-C42CB1E7C290}" type="slidenum">
              <a:rPr lang="nl-BE" smtClean="0">
                <a:latin typeface="Calibri" panose="020F0502020204030204" pitchFamily="34" charset="0"/>
              </a:rPr>
              <a:pPr/>
              <a:t>‹#›</a:t>
            </a:fld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Bold" panose="00000800000000000000" pitchFamily="2" charset="0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29/09/2015</a:t>
            </a:fld>
            <a:r>
              <a:rPr lang="nl-BE" smtClean="0"/>
              <a:t> </a:t>
            </a:r>
            <a:r>
              <a:rPr lang="nl-BE" b="1" smtClean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>
                <a:latin typeface="FlandersArtSans-Bold" panose="000008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FlandersArtSans-Regular" panose="00000500000000000000" pitchFamily="2" charset="0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lnSpc>
                <a:spcPct val="90000"/>
              </a:lnSpc>
              <a:buSzPct val="85000"/>
              <a:defRPr>
                <a:latin typeface="FlandersArtSans-Regular" panose="00000500000000000000" pitchFamily="2" charset="0"/>
              </a:defRPr>
            </a:lvl3pPr>
            <a:lvl4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4pPr>
            <a:lvl5pPr>
              <a:lnSpc>
                <a:spcPct val="90000"/>
              </a:lnSpc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857243"/>
            <a:ext cx="1836000" cy="7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576000"/>
            <a:ext cx="1698305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FlandersArtSans-Regular" panose="00000500000000000000" pitchFamily="2" charset="0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29/09/2015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0" y="0"/>
            <a:ext cx="295835" cy="6858000"/>
          </a:xfrm>
          <a:prstGeom prst="rect">
            <a:avLst/>
          </a:prstGeom>
          <a:solidFill>
            <a:srgbClr val="176D8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0" i="0" kern="1200">
          <a:solidFill>
            <a:schemeClr val="tx1"/>
          </a:solidFill>
          <a:latin typeface="FlandersArtSans-Bold" panose="00000800000000000000" pitchFamily="2" charset="0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200" kern="1200" spc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1"/>
        </a:buBlip>
        <a:defRPr sz="2200" kern="1200" spc="0">
          <a:solidFill>
            <a:schemeClr val="bg1">
              <a:lumMod val="50000"/>
            </a:schemeClr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3"/>
        </a:buBlip>
        <a:defRPr sz="2000" kern="1200" spc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29/09/2015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 </a:t>
            </a:r>
            <a:endParaRPr lang="nl-BE" dirty="0" smtClean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kern="1200" spc="0" baseline="0">
          <a:solidFill>
            <a:schemeClr val="tx1"/>
          </a:solidFill>
          <a:latin typeface="FlandersArtSans-Bold" panose="00000800000000000000" pitchFamily="2" charset="0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EBOLA</a:t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sz="2400" dirty="0" smtClean="0"/>
              <a:t>MRCC Oostende – </a:t>
            </a:r>
            <a:r>
              <a:rPr lang="nl-BE" sz="2400" dirty="0" err="1" smtClean="0"/>
              <a:t>SOP’s</a:t>
            </a:r>
            <a:endParaRPr lang="nl-BE" sz="2400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nl-BE" dirty="0" smtClean="0"/>
              <a:t>Kapt. </a:t>
            </a:r>
            <a:r>
              <a:rPr lang="nl-BE" dirty="0" err="1" smtClean="0"/>
              <a:t>Réjane</a:t>
            </a:r>
            <a:r>
              <a:rPr lang="nl-BE" dirty="0" smtClean="0"/>
              <a:t> </a:t>
            </a:r>
            <a:r>
              <a:rPr lang="nl-BE" dirty="0" err="1" smtClean="0"/>
              <a:t>Gyssens</a:t>
            </a:r>
            <a:r>
              <a:rPr lang="nl-BE" dirty="0" smtClean="0"/>
              <a:t> – nautisch dienstchef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48" y="165253"/>
            <a:ext cx="7444579" cy="5586413"/>
          </a:xfrm>
        </p:spPr>
      </p:pic>
    </p:spTree>
    <p:extLst>
      <p:ext uri="{BB962C8B-B14F-4D97-AF65-F5344CB8AC3E}">
        <p14:creationId xmlns:p14="http://schemas.microsoft.com/office/powerpoint/2010/main" val="10182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voor de EBOLA procedures</a:t>
            </a:r>
            <a:endParaRPr lang="nl-BE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092" y="1784732"/>
            <a:ext cx="3966072" cy="3855904"/>
          </a:xfrm>
        </p:spPr>
      </p:pic>
      <p:sp>
        <p:nvSpPr>
          <p:cNvPr id="5" name="TextBox 4"/>
          <p:cNvSpPr txBox="1"/>
          <p:nvPr/>
        </p:nvSpPr>
        <p:spPr>
          <a:xfrm>
            <a:off x="6026227" y="2302525"/>
            <a:ext cx="2644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Onderrichtingen inzake gezondheidsmaatregelen in België (1978)</a:t>
            </a:r>
          </a:p>
          <a:p>
            <a:endParaRPr lang="nl-BE" dirty="0" smtClean="0"/>
          </a:p>
          <a:p>
            <a:r>
              <a:rPr lang="nl-BE" dirty="0" smtClean="0"/>
              <a:t>Instructies voor de loodsen</a:t>
            </a:r>
          </a:p>
          <a:p>
            <a:endParaRPr lang="nl-BE" dirty="0"/>
          </a:p>
          <a:p>
            <a:r>
              <a:rPr lang="nl-BE" dirty="0" smtClean="0"/>
              <a:t>Van toepassing op de Belgische havens</a:t>
            </a:r>
          </a:p>
          <a:p>
            <a:endParaRPr lang="nl-BE" dirty="0"/>
          </a:p>
          <a:p>
            <a:r>
              <a:rPr lang="nl-BE" dirty="0" smtClean="0"/>
              <a:t>Het “gele boekje”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Quarantaine voorschriften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Maatregelen van voorzorg tegen besmettelijke ziekten</a:t>
            </a:r>
          </a:p>
          <a:p>
            <a:r>
              <a:rPr lang="nl-BE" dirty="0" err="1" smtClean="0"/>
              <a:t>Quarantainabele</a:t>
            </a:r>
            <a:r>
              <a:rPr lang="nl-BE" dirty="0" smtClean="0"/>
              <a:t> ziekten</a:t>
            </a:r>
          </a:p>
          <a:p>
            <a:pPr lvl="1"/>
            <a:r>
              <a:rPr lang="nl-BE" dirty="0" smtClean="0"/>
              <a:t>Pest (IT: 6 dagen)</a:t>
            </a:r>
          </a:p>
          <a:p>
            <a:pPr lvl="1"/>
            <a:r>
              <a:rPr lang="nl-BE" dirty="0" smtClean="0"/>
              <a:t>Pokken + </a:t>
            </a:r>
            <a:r>
              <a:rPr lang="nl-BE" dirty="0" err="1" smtClean="0"/>
              <a:t>Alastrim</a:t>
            </a:r>
            <a:r>
              <a:rPr lang="nl-BE" dirty="0" smtClean="0"/>
              <a:t> (IT: 14 dagen)</a:t>
            </a:r>
          </a:p>
          <a:p>
            <a:pPr lvl="1"/>
            <a:r>
              <a:rPr lang="nl-BE" dirty="0" smtClean="0"/>
              <a:t>Cholera (IT: 5 dagen)</a:t>
            </a:r>
          </a:p>
          <a:p>
            <a:pPr lvl="1"/>
            <a:r>
              <a:rPr lang="nl-BE" dirty="0" smtClean="0"/>
              <a:t>Gele koorts (IT: 6 dagen)</a:t>
            </a:r>
          </a:p>
          <a:p>
            <a:r>
              <a:rPr lang="nl-BE" dirty="0" smtClean="0"/>
              <a:t>Maritieme gezondheidsverklaring</a:t>
            </a:r>
          </a:p>
          <a:p>
            <a:pPr lvl="1"/>
            <a:r>
              <a:rPr lang="nl-BE" dirty="0" smtClean="0"/>
              <a:t>De loods moet nadat hij aan boord is gekomen een maritieme gezondheidsverklaring ter invulling van de kapitein afgeven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6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Voorschriften voor de loods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In functie van het aantal vragen dat bevestigend werd beantwoord zullen er quarantaine seinen gevoerd worden</a:t>
            </a:r>
          </a:p>
          <a:p>
            <a:r>
              <a:rPr lang="nl-BE" dirty="0" smtClean="0"/>
              <a:t>De loods mag opstomen en meren</a:t>
            </a:r>
          </a:p>
          <a:p>
            <a:r>
              <a:rPr lang="nl-BE" dirty="0" smtClean="0"/>
              <a:t>De loods mag opstomen, doch niet meren</a:t>
            </a:r>
          </a:p>
          <a:p>
            <a:r>
              <a:rPr lang="nl-BE" dirty="0" smtClean="0"/>
              <a:t>“</a:t>
            </a:r>
            <a:r>
              <a:rPr lang="nl-BE" dirty="0" err="1" smtClean="0"/>
              <a:t>Saniport</a:t>
            </a:r>
            <a:r>
              <a:rPr lang="nl-BE" dirty="0" smtClean="0"/>
              <a:t>” Gent, Brugge, Antwerpen moet op de hoogte worden gebracht en hun instructies worden opgevolgd</a:t>
            </a:r>
          </a:p>
          <a:p>
            <a:r>
              <a:rPr lang="nl-BE" dirty="0" smtClean="0"/>
              <a:t>De bemanning van het vaartuig mag geen gemeenschap met de wal hebben alvorens het medisch onderzoek is beëindigd</a:t>
            </a:r>
          </a:p>
          <a:p>
            <a:r>
              <a:rPr lang="nl-BE" dirty="0" smtClean="0"/>
              <a:t>Het verbod om zich aan boord te begeven en verlaten geldt niet voor de loodsen en ambtenaren van </a:t>
            </a:r>
            <a:r>
              <a:rPr lang="nl-BE" dirty="0" err="1" smtClean="0"/>
              <a:t>Saniport</a:t>
            </a:r>
            <a:endParaRPr lang="nl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6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Problemen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6848" y="1375373"/>
            <a:ext cx="7416000" cy="4375432"/>
          </a:xfrm>
        </p:spPr>
        <p:txBody>
          <a:bodyPr/>
          <a:lstStyle/>
          <a:p>
            <a:r>
              <a:rPr lang="nl-BE" dirty="0" smtClean="0"/>
              <a:t>Quarantaine voorschriften zijn verouderd</a:t>
            </a:r>
          </a:p>
          <a:p>
            <a:r>
              <a:rPr lang="nl-BE" dirty="0" smtClean="0"/>
              <a:t>Er is geen sprake van </a:t>
            </a:r>
            <a:r>
              <a:rPr lang="nl-BE" dirty="0" err="1" smtClean="0"/>
              <a:t>ebola</a:t>
            </a:r>
            <a:endParaRPr lang="nl-BE" dirty="0" smtClean="0"/>
          </a:p>
          <a:p>
            <a:r>
              <a:rPr lang="nl-BE" dirty="0" smtClean="0"/>
              <a:t>De loodsen willen voor aankomst op de hoogte gebracht worden of een vaartuig uit een </a:t>
            </a:r>
            <a:r>
              <a:rPr lang="nl-BE" dirty="0" err="1" smtClean="0"/>
              <a:t>ebola</a:t>
            </a:r>
            <a:r>
              <a:rPr lang="nl-BE" dirty="0" smtClean="0"/>
              <a:t> besmet gebied komt ja, dan neen</a:t>
            </a:r>
          </a:p>
          <a:p>
            <a:r>
              <a:rPr lang="nl-BE" dirty="0" smtClean="0"/>
              <a:t>Wat als er toch een besmetting aan boord wordt vastgesteld/doorgegeven</a:t>
            </a:r>
          </a:p>
          <a:p>
            <a:pPr lvl="1"/>
            <a:r>
              <a:rPr lang="nl-BE" dirty="0" smtClean="0"/>
              <a:t>Moet het vaartuig voor anker gaan in afwachting van een bezoek van SANIPORT op zee (niet voorzien)</a:t>
            </a:r>
          </a:p>
          <a:p>
            <a:pPr lvl="1"/>
            <a:r>
              <a:rPr lang="nl-BE" dirty="0" smtClean="0"/>
              <a:t>Schrik van de loodsen om ook besmet te worden</a:t>
            </a:r>
          </a:p>
          <a:p>
            <a:r>
              <a:rPr lang="nl-BE" dirty="0" smtClean="0"/>
              <a:t>Wat met schepen in doorvaart die het MRCC oproepen voor een </a:t>
            </a:r>
            <a:r>
              <a:rPr lang="nl-BE" dirty="0" err="1" smtClean="0"/>
              <a:t>medevac</a:t>
            </a:r>
            <a:r>
              <a:rPr lang="nl-BE" dirty="0" smtClean="0"/>
              <a:t>, waarbij het opvragen van een maritieme gezondheidsverklaring niet van toepassing is – gevaar voor besmetting reddingswerkers.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Overleg - werkpunten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2388926"/>
            <a:ext cx="7416000" cy="2403412"/>
          </a:xfrm>
        </p:spPr>
        <p:txBody>
          <a:bodyPr/>
          <a:lstStyle/>
          <a:p>
            <a:r>
              <a:rPr lang="nl-BE" dirty="0" smtClean="0"/>
              <a:t>Preventief te werk gaan: autoriteiten moeten nagaan welke vaartuigen uit EBOLA gebied komen voor aankomst vaartuig</a:t>
            </a:r>
          </a:p>
          <a:p>
            <a:r>
              <a:rPr lang="nl-BE" dirty="0" smtClean="0"/>
              <a:t>Actief opvragen “</a:t>
            </a:r>
            <a:r>
              <a:rPr lang="nl-BE" dirty="0" err="1" smtClean="0"/>
              <a:t>Maritime</a:t>
            </a:r>
            <a:r>
              <a:rPr lang="nl-BE" dirty="0" smtClean="0"/>
              <a:t> </a:t>
            </a:r>
            <a:r>
              <a:rPr lang="nl-BE" dirty="0" err="1" smtClean="0"/>
              <a:t>Declaration</a:t>
            </a:r>
            <a:r>
              <a:rPr lang="nl-BE" dirty="0" smtClean="0"/>
              <a:t> of Health”</a:t>
            </a:r>
          </a:p>
          <a:p>
            <a:r>
              <a:rPr lang="nl-BE" dirty="0" smtClean="0"/>
              <a:t>Duidelijke instructies voor de loodsen en reddingswerkers</a:t>
            </a:r>
          </a:p>
          <a:p>
            <a:r>
              <a:rPr lang="nl-BE" dirty="0" smtClean="0"/>
              <a:t>Opzetten van informatieketen naar alle betrokken partijen</a:t>
            </a:r>
          </a:p>
          <a:p>
            <a:endParaRPr lang="nl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7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51" y="176270"/>
            <a:ext cx="7067873" cy="6510969"/>
          </a:xfrm>
        </p:spPr>
      </p:pic>
    </p:spTree>
    <p:extLst>
      <p:ext uri="{BB962C8B-B14F-4D97-AF65-F5344CB8AC3E}">
        <p14:creationId xmlns:p14="http://schemas.microsoft.com/office/powerpoint/2010/main" val="34786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171" y="363557"/>
            <a:ext cx="6896559" cy="624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932" y="238208"/>
            <a:ext cx="7416000" cy="1116000"/>
          </a:xfrm>
        </p:spPr>
        <p:txBody>
          <a:bodyPr/>
          <a:lstStyle/>
          <a:p>
            <a:r>
              <a:rPr lang="nl-BE" sz="3200" dirty="0" smtClean="0"/>
              <a:t>Opvragen 10 laatste aanloophavens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3461" y="978765"/>
            <a:ext cx="7416000" cy="4772040"/>
          </a:xfrm>
        </p:spPr>
        <p:txBody>
          <a:bodyPr/>
          <a:lstStyle/>
          <a:p>
            <a:r>
              <a:rPr lang="nl-BE" sz="2000" dirty="0" smtClean="0"/>
              <a:t>Via MIK; data banken ISPS – stopgezet wegens reorganisatie </a:t>
            </a:r>
            <a:r>
              <a:rPr lang="nl-BE" sz="2000" dirty="0" err="1" smtClean="0"/>
              <a:t>duoane</a:t>
            </a:r>
            <a:r>
              <a:rPr lang="nl-BE" sz="2000" dirty="0" smtClean="0"/>
              <a:t> diensten</a:t>
            </a:r>
          </a:p>
          <a:p>
            <a:r>
              <a:rPr lang="nl-BE" sz="2000" dirty="0" smtClean="0"/>
              <a:t>Via </a:t>
            </a:r>
            <a:r>
              <a:rPr lang="nl-BE" sz="2000" dirty="0" err="1" smtClean="0"/>
              <a:t>aSVB</a:t>
            </a:r>
            <a:r>
              <a:rPr lang="nl-BE" sz="2000" dirty="0" smtClean="0"/>
              <a:t>: </a:t>
            </a:r>
            <a:r>
              <a:rPr lang="nl-BE" sz="2000" dirty="0" err="1" smtClean="0"/>
              <a:t>SafeSeaBel</a:t>
            </a:r>
            <a:r>
              <a:rPr lang="nl-BE" sz="2000" dirty="0" smtClean="0"/>
              <a:t>:</a:t>
            </a:r>
          </a:p>
          <a:p>
            <a:pPr lvl="1"/>
            <a:r>
              <a:rPr lang="nl-BE" sz="2000" dirty="0" smtClean="0"/>
              <a:t>Agent moet via haveninformatiesysteem laatste haven elektronisch opgeven</a:t>
            </a:r>
          </a:p>
          <a:p>
            <a:pPr lvl="1"/>
            <a:r>
              <a:rPr lang="nl-BE" sz="2000" dirty="0" smtClean="0"/>
              <a:t>De informatie van alle Be- havens wordt in een databank ondergebracht en een zoekfunctie op geplaatst</a:t>
            </a:r>
          </a:p>
          <a:p>
            <a:pPr lvl="1"/>
            <a:r>
              <a:rPr lang="nl-BE" sz="2000" dirty="0" smtClean="0"/>
              <a:t>SSB produceert een lijst van vaartuigen die in aanmerking komen en wordt automatisch één maal per dag om 06h00 aan de betrokken kustwachtpartners bezorgd</a:t>
            </a:r>
          </a:p>
          <a:p>
            <a:pPr lvl="1"/>
            <a:r>
              <a:rPr lang="en-GB" sz="2000" dirty="0" smtClean="0"/>
              <a:t>SSB </a:t>
            </a:r>
            <a:r>
              <a:rPr lang="en-GB" sz="2000" dirty="0" err="1"/>
              <a:t>zal</a:t>
            </a:r>
            <a:r>
              <a:rPr lang="en-GB" sz="2000" dirty="0"/>
              <a:t> </a:t>
            </a:r>
            <a:r>
              <a:rPr lang="en-GB" sz="2000" dirty="0" err="1"/>
              <a:t>vanaf</a:t>
            </a:r>
            <a:r>
              <a:rPr lang="en-GB" sz="2000" dirty="0"/>
              <a:t> nu </a:t>
            </a:r>
            <a:r>
              <a:rPr lang="en-GB" sz="2000" dirty="0" err="1"/>
              <a:t>ook</a:t>
            </a:r>
            <a:r>
              <a:rPr lang="en-GB" sz="2000" dirty="0"/>
              <a:t> </a:t>
            </a:r>
            <a:r>
              <a:rPr lang="en-GB" sz="2000" dirty="0" err="1"/>
              <a:t>bijkomend</a:t>
            </a:r>
            <a:r>
              <a:rPr lang="en-GB" sz="2000" dirty="0"/>
              <a:t> </a:t>
            </a: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controle</a:t>
            </a:r>
            <a:r>
              <a:rPr lang="en-GB" sz="2000" dirty="0"/>
              <a:t> </a:t>
            </a:r>
            <a:r>
              <a:rPr lang="en-GB" sz="2000" dirty="0" err="1"/>
              <a:t>doen</a:t>
            </a:r>
            <a:r>
              <a:rPr lang="en-GB" sz="2000" dirty="0"/>
              <a:t> op de </a:t>
            </a:r>
            <a:r>
              <a:rPr lang="en-GB" sz="2000" dirty="0" err="1"/>
              <a:t>lijst</a:t>
            </a:r>
            <a:r>
              <a:rPr lang="en-GB" sz="2000" dirty="0"/>
              <a:t> van 10 </a:t>
            </a:r>
            <a:r>
              <a:rPr lang="en-GB" sz="2000" dirty="0" err="1"/>
              <a:t>vorige</a:t>
            </a:r>
            <a:r>
              <a:rPr lang="en-GB" sz="2000" dirty="0"/>
              <a:t> havens, </a:t>
            </a:r>
            <a:r>
              <a:rPr lang="en-GB" sz="2000" dirty="0" err="1"/>
              <a:t>zoals</a:t>
            </a:r>
            <a:r>
              <a:rPr lang="en-GB" sz="2000" dirty="0"/>
              <a:t> </a:t>
            </a:r>
            <a:r>
              <a:rPr lang="en-GB" sz="2000" dirty="0" err="1"/>
              <a:t>elektronisch</a:t>
            </a:r>
            <a:r>
              <a:rPr lang="en-GB" sz="2000" dirty="0"/>
              <a:t> </a:t>
            </a:r>
            <a:r>
              <a:rPr lang="en-GB" sz="2000" dirty="0" err="1"/>
              <a:t>gemeld</a:t>
            </a:r>
            <a:r>
              <a:rPr lang="en-GB" sz="2000" dirty="0"/>
              <a:t> door de agent via de ISPS melding. </a:t>
            </a:r>
            <a:r>
              <a:rPr lang="en-GB" sz="2000" dirty="0" err="1"/>
              <a:t>Dit</a:t>
            </a:r>
            <a:r>
              <a:rPr lang="en-GB" sz="2000" dirty="0"/>
              <a:t> is </a:t>
            </a:r>
            <a:r>
              <a:rPr lang="en-GB" sz="2000" dirty="0" err="1"/>
              <a:t>mogelijk</a:t>
            </a:r>
            <a:r>
              <a:rPr lang="en-GB" sz="2000" dirty="0"/>
              <a:t> </a:t>
            </a:r>
            <a:r>
              <a:rPr lang="en-GB" sz="2000" dirty="0" err="1"/>
              <a:t>omdat</a:t>
            </a:r>
            <a:r>
              <a:rPr lang="en-GB" sz="2000" dirty="0"/>
              <a:t> de ISPS melding </a:t>
            </a:r>
            <a:r>
              <a:rPr lang="en-GB" sz="2000" dirty="0" err="1"/>
              <a:t>sedert</a:t>
            </a:r>
            <a:r>
              <a:rPr lang="en-GB" sz="2000" dirty="0"/>
              <a:t> </a:t>
            </a:r>
            <a:r>
              <a:rPr lang="en-GB" sz="2000" dirty="0" err="1"/>
              <a:t>kort</a:t>
            </a:r>
            <a:r>
              <a:rPr lang="en-GB" sz="2000" dirty="0"/>
              <a:t> </a:t>
            </a:r>
            <a:r>
              <a:rPr lang="en-GB" sz="2000" dirty="0" err="1"/>
              <a:t>elektronisch</a:t>
            </a:r>
            <a:r>
              <a:rPr lang="en-GB" sz="2000" dirty="0"/>
              <a:t> </a:t>
            </a:r>
            <a:r>
              <a:rPr lang="en-GB" sz="2000" dirty="0" err="1"/>
              <a:t>dient</a:t>
            </a:r>
            <a:r>
              <a:rPr lang="en-GB" sz="2000" dirty="0"/>
              <a:t> </a:t>
            </a:r>
            <a:r>
              <a:rPr lang="en-GB" sz="2000" dirty="0" err="1"/>
              <a:t>gemeld</a:t>
            </a:r>
            <a:r>
              <a:rPr lang="en-GB" sz="2000" dirty="0"/>
              <a:t> </a:t>
            </a:r>
            <a:r>
              <a:rPr lang="en-GB" sz="2000" dirty="0" err="1"/>
              <a:t>te</a:t>
            </a:r>
            <a:r>
              <a:rPr lang="en-GB" sz="2000" dirty="0"/>
              <a:t> </a:t>
            </a:r>
            <a:r>
              <a:rPr lang="en-GB" sz="2000" dirty="0" err="1"/>
              <a:t>worden</a:t>
            </a:r>
            <a:r>
              <a:rPr lang="en-GB" sz="2000" dirty="0"/>
              <a:t> door de agent in het </a:t>
            </a:r>
            <a:r>
              <a:rPr lang="en-GB" sz="2000" dirty="0" err="1"/>
              <a:t>haveninformatiesysteem</a:t>
            </a:r>
            <a:r>
              <a:rPr lang="en-GB" sz="2000" dirty="0"/>
              <a:t> van de </a:t>
            </a:r>
            <a:r>
              <a:rPr lang="en-GB" sz="2000" dirty="0" err="1"/>
              <a:t>aanloophaven</a:t>
            </a:r>
            <a:r>
              <a:rPr lang="en-GB" sz="2000" dirty="0"/>
              <a:t>, en </a:t>
            </a:r>
            <a:r>
              <a:rPr lang="en-GB" sz="2000" dirty="0" err="1"/>
              <a:t>dit</a:t>
            </a:r>
            <a:r>
              <a:rPr lang="en-GB" sz="2000" dirty="0"/>
              <a:t> </a:t>
            </a:r>
            <a:r>
              <a:rPr lang="en-GB" sz="2000" dirty="0" err="1"/>
              <a:t>voor</a:t>
            </a:r>
            <a:r>
              <a:rPr lang="en-GB" sz="2000" dirty="0"/>
              <a:t> </a:t>
            </a:r>
            <a:r>
              <a:rPr lang="en-GB" sz="2000" dirty="0" err="1"/>
              <a:t>elke</a:t>
            </a:r>
            <a:r>
              <a:rPr lang="en-GB" sz="2000" dirty="0"/>
              <a:t> </a:t>
            </a:r>
            <a:r>
              <a:rPr lang="en-GB" sz="2000" dirty="0" err="1"/>
              <a:t>inkomende</a:t>
            </a:r>
            <a:r>
              <a:rPr lang="en-GB" sz="2000" dirty="0"/>
              <a:t> </a:t>
            </a:r>
            <a:r>
              <a:rPr lang="en-GB" sz="2000" dirty="0" err="1"/>
              <a:t>reis</a:t>
            </a:r>
            <a:r>
              <a:rPr lang="en-GB" sz="2000" dirty="0"/>
              <a:t> </a:t>
            </a:r>
            <a:r>
              <a:rPr lang="en-GB" sz="2000" dirty="0" err="1"/>
              <a:t>naar</a:t>
            </a:r>
            <a:r>
              <a:rPr lang="en-GB" sz="2000" dirty="0"/>
              <a:t> </a:t>
            </a: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Vlaamse</a:t>
            </a:r>
            <a:r>
              <a:rPr lang="en-GB" sz="2000" dirty="0"/>
              <a:t> </a:t>
            </a:r>
            <a:r>
              <a:rPr lang="en-GB" sz="2000" dirty="0" smtClean="0"/>
              <a:t>haven en </a:t>
            </a:r>
            <a:r>
              <a:rPr lang="en-GB" sz="2000" dirty="0" err="1" smtClean="0"/>
              <a:t>wordt</a:t>
            </a:r>
            <a:r>
              <a:rPr lang="en-GB" sz="2000" dirty="0" smtClean="0"/>
              <a:t> 2 x per dag </a:t>
            </a:r>
            <a:r>
              <a:rPr lang="en-GB" sz="2000" dirty="0" err="1" smtClean="0"/>
              <a:t>gedistribueerd</a:t>
            </a:r>
            <a:r>
              <a:rPr lang="en-GB" sz="2000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AMDK">
  <a:themeElements>
    <a:clrScheme name="MDK">
      <a:dk1>
        <a:sysClr val="windowText" lastClr="000000"/>
      </a:dk1>
      <a:lt1>
        <a:sysClr val="window" lastClr="FFFFFF"/>
      </a:lt1>
      <a:dk2>
        <a:srgbClr val="176D8A"/>
      </a:dk2>
      <a:lt2>
        <a:srgbClr val="EEECE1"/>
      </a:lt2>
      <a:accent1>
        <a:srgbClr val="176D8A"/>
      </a:accent1>
      <a:accent2>
        <a:srgbClr val="37876D"/>
      </a:accent2>
      <a:accent3>
        <a:srgbClr val="91591D"/>
      </a:accent3>
      <a:accent4>
        <a:srgbClr val="867B3D"/>
      </a:accent4>
      <a:accent5>
        <a:srgbClr val="3C3D3C"/>
      </a:accent5>
      <a:accent6>
        <a:srgbClr val="FFFF00"/>
      </a:accent6>
      <a:hlink>
        <a:srgbClr val="0000FF"/>
      </a:hlink>
      <a:folHlink>
        <a:srgbClr val="800080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e_VO.potx" id="{7AB0AA7F-90C7-4DB1-9791-B98BE5007A2C}" vid="{D2F0DD5C-7E50-4920-B7D3-BD639FE43863}"/>
    </a:ext>
  </a:extLst>
</a:theme>
</file>

<file path=ppt/theme/theme2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Presentatie_AMDK</Template>
  <TotalTime>116</TotalTime>
  <Words>472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Presentatie_AMDK</vt:lpstr>
      <vt:lpstr>Aangepast ontwerp</vt:lpstr>
      <vt:lpstr>EBOLA  MRCC Oostende – SOP’s</vt:lpstr>
      <vt:lpstr>Wat voor de EBOLA procedures</vt:lpstr>
      <vt:lpstr>Quarantaine voorschriften</vt:lpstr>
      <vt:lpstr>Voorschriften voor de loods</vt:lpstr>
      <vt:lpstr>Problemen</vt:lpstr>
      <vt:lpstr>Overleg - werkpunten</vt:lpstr>
      <vt:lpstr>PowerPoint Presentation</vt:lpstr>
      <vt:lpstr>PowerPoint Presentation</vt:lpstr>
      <vt:lpstr>Opvragen 10 laatste aanloophavens</vt:lpstr>
      <vt:lpstr>PowerPoint Presentation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Gyssens, Rejane</dc:creator>
  <cp:lastModifiedBy>Gyssens, Rejane</cp:lastModifiedBy>
  <cp:revision>16</cp:revision>
  <dcterms:created xsi:type="dcterms:W3CDTF">2015-09-29T02:32:31Z</dcterms:created>
  <dcterms:modified xsi:type="dcterms:W3CDTF">2015-09-29T04:28:53Z</dcterms:modified>
</cp:coreProperties>
</file>