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41" r:id="rId1"/>
    <p:sldMasterId id="2147483797" r:id="rId2"/>
    <p:sldMasterId id="2147483804" r:id="rId3"/>
    <p:sldMasterId id="2147483834" r:id="rId4"/>
    <p:sldMasterId id="2147483900" r:id="rId5"/>
    <p:sldMasterId id="2147483930" r:id="rId6"/>
    <p:sldMasterId id="2147483957" r:id="rId7"/>
    <p:sldMasterId id="2147483964" r:id="rId8"/>
    <p:sldMasterId id="2147483994" r:id="rId9"/>
  </p:sldMasterIdLst>
  <p:notesMasterIdLst>
    <p:notesMasterId r:id="rId25"/>
  </p:notesMasterIdLst>
  <p:handoutMasterIdLst>
    <p:handoutMasterId r:id="rId26"/>
  </p:handoutMasterIdLst>
  <p:sldIdLst>
    <p:sldId id="256" r:id="rId10"/>
    <p:sldId id="293" r:id="rId11"/>
    <p:sldId id="301" r:id="rId12"/>
    <p:sldId id="303" r:id="rId13"/>
    <p:sldId id="309" r:id="rId14"/>
    <p:sldId id="310" r:id="rId15"/>
    <p:sldId id="273" r:id="rId16"/>
    <p:sldId id="276" r:id="rId17"/>
    <p:sldId id="299" r:id="rId18"/>
    <p:sldId id="262" r:id="rId19"/>
    <p:sldId id="315" r:id="rId20"/>
    <p:sldId id="317" r:id="rId21"/>
    <p:sldId id="316" r:id="rId22"/>
    <p:sldId id="312" r:id="rId23"/>
    <p:sldId id="304" r:id="rId24"/>
  </p:sldIdLst>
  <p:sldSz cx="9144000" cy="5143500" type="screen16x9"/>
  <p:notesSz cx="6805613" cy="99393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2D69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2D69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2D69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2D69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2D69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002D69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002D69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002D69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002D69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3417"/>
    <a:srgbClr val="002D69"/>
    <a:srgbClr val="EE3D7F"/>
    <a:srgbClr val="00BABE"/>
    <a:srgbClr val="94CB78"/>
    <a:srgbClr val="60B1B9"/>
    <a:srgbClr val="FDB94C"/>
    <a:srgbClr val="C83475"/>
    <a:srgbClr val="E53517"/>
    <a:srgbClr val="006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66" autoAdjust="0"/>
    <p:restoredTop sz="73525" autoAdjust="0"/>
  </p:normalViewPr>
  <p:slideViewPr>
    <p:cSldViewPr>
      <p:cViewPr>
        <p:scale>
          <a:sx n="100" d="100"/>
          <a:sy n="100" d="100"/>
        </p:scale>
        <p:origin x="-49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8"/>
    </p:cViewPr>
  </p:sorterViewPr>
  <p:notesViewPr>
    <p:cSldViewPr>
      <p:cViewPr varScale="1">
        <p:scale>
          <a:sx n="126" d="100"/>
          <a:sy n="126" d="100"/>
        </p:scale>
        <p:origin x="-4896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514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371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514" y="9442371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fld id="{EA2FA173-303C-447C-B827-DED92A6202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4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1463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5" y="4721186"/>
            <a:ext cx="4990783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371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4" y="9442371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-32" charset="0"/>
              </a:defRPr>
            </a:lvl1pPr>
          </a:lstStyle>
          <a:p>
            <a:pPr>
              <a:defRPr/>
            </a:pPr>
            <a:fld id="{5FF15E26-2977-4210-872E-370B2C1C85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58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3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3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3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3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3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1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97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</a:pPr>
            <a:r>
              <a:rPr lang="en-GB" sz="1400" dirty="0" smtClean="0"/>
              <a:t>(supported by WHO, CDC…)</a:t>
            </a:r>
          </a:p>
          <a:p>
            <a:pPr marL="0" lvl="0" indent="0">
              <a:lnSpc>
                <a:spcPct val="115000"/>
              </a:lnSpc>
              <a:buNone/>
            </a:pPr>
            <a:endParaRPr lang="en-GB" sz="800" dirty="0" smtClean="0"/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sz="1400" baseline="0" dirty="0" smtClean="0"/>
              <a:t> PRIMARY SCRENING: b</a:t>
            </a:r>
            <a:r>
              <a:rPr lang="en-GB" sz="1400" dirty="0" smtClean="0"/>
              <a:t>ody temperature measurement, visual check on symptoms and signs of Ebola Virus Disease (EVD), filling out of questionnaire enquiring about passenger’s health and possible exposure to the virus</a:t>
            </a:r>
          </a:p>
          <a:p>
            <a:pPr lvl="1">
              <a:lnSpc>
                <a:spcPct val="115000"/>
              </a:lnSpc>
              <a:buFont typeface="Courier New"/>
              <a:buChar char="o"/>
            </a:pPr>
            <a:endParaRPr lang="en-GB" sz="1400" dirty="0" smtClean="0"/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sz="1400" dirty="0" smtClean="0"/>
              <a:t> SECONDARY SCREENING: travellers with fever or presenting a potential risk of Ebola infection are submitted to a medical examination</a:t>
            </a:r>
          </a:p>
          <a:p>
            <a:pPr lvl="1">
              <a:lnSpc>
                <a:spcPct val="115000"/>
              </a:lnSpc>
              <a:buFont typeface="Courier New"/>
              <a:buChar char="o"/>
            </a:pPr>
            <a:endParaRPr lang="en-GB" sz="1400" dirty="0" smtClean="0"/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sz="1400" dirty="0" smtClean="0"/>
              <a:t>‘Risk’ passengers are denied boarding a flight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0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9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400" dirty="0" smtClean="0"/>
              <a:t> Check of Passenger Locator Card (enable contact tracing)</a:t>
            </a:r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GB" sz="1400" dirty="0" smtClean="0"/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400" dirty="0" smtClean="0"/>
              <a:t> Body temperature measurement </a:t>
            </a:r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None/>
            </a:pPr>
            <a:endParaRPr lang="en-GB" sz="1400" dirty="0" smtClean="0"/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400" dirty="0" smtClean="0"/>
              <a:t> When exceeding 38°C, a nurse will conduct a further assessment</a:t>
            </a:r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GB" sz="1400" dirty="0" smtClean="0"/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400" dirty="0" smtClean="0"/>
              <a:t> Outcome of assessment is positive: consultation of the airport doctor who will decide on further steps as per standard procedure</a:t>
            </a:r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GB" sz="1400" dirty="0" smtClean="0"/>
          </a:p>
          <a:p>
            <a:pPr lvl="2">
              <a:lnSpc>
                <a:spcPct val="115000"/>
              </a:lnSpc>
              <a:buFont typeface="Courier New" panose="02070309020205020404" pitchFamily="49" charset="0"/>
              <a:buNone/>
            </a:pPr>
            <a:r>
              <a:rPr lang="en-GB" sz="1400" smtClean="0"/>
              <a:t>+ SOME FIGURES</a:t>
            </a:r>
            <a:endParaRPr lang="en-GB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891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919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98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05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2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153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45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40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33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515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Keep rational thinking ahead of emotional reactions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15E26-2977-4210-872E-370B2C1C85C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50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endParaRPr lang="en-US" dirty="0" smtClean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1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782"/>
            <a:ext cx="8839200" cy="575307"/>
          </a:xfrm>
          <a:prstGeom prst="roundRect">
            <a:avLst>
              <a:gd name="adj" fmla="val 13131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>
            <a:lvl1pPr marL="342855" indent="-342855">
              <a:buClr>
                <a:srgbClr val="94CB78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859" indent="-285715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858" indent="-228570">
              <a:buClr>
                <a:srgbClr val="94CB78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000" indent="-22857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145" indent="-22857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60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:\MARKETING\creatives\jobs\product\npg\2014\powerpoint template\in\gradients\bair blue - turquois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" y="17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6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W:\MARKETING\creatives\jobs\product\npg\2014\powerpoint template\in\gradients\red-magent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" y="35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103664"/>
            <a:ext cx="1687561" cy="87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9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&amp;Rel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W:\MARKETING\creatives\jobs\product\npg\2014\powerpoint template\in\gradients\magenta-yellow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5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103664"/>
            <a:ext cx="1687561" cy="87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ex&amp;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:\MARKETING\creatives\jobs\product\npg\2014\powerpoint template\in\gradients\turquoise-blu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66B3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0066B3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0066B3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0066B3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0066B3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103664"/>
            <a:ext cx="1687561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7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W:\MARKETING\creatives\jobs\product\npg\2014\powerpoint template\in\gradients\bair blue - turquois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123" name="Picture 3" descr="C:\Users\a37159\AppData\Local\Temp\vmware-a37159\VMwareDnD\5876ecc2\bizzenclas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3664"/>
            <a:ext cx="1687562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6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37159\AppData\Local\Temp\vmware-a37159\VMwareDnD\4af49b21\title_balk_checken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749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37159\AppData\Local\Temp\vmware-a37159\VMwareDnD\d9f42eeb\title_balk_light&amp;relax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749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8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37159\AppData\Local\Temp\vmware-a37159\VMwareDnD\968ab48f\title_balk_flex&amp;fas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066B3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0066B3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0066B3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0066B3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0066B3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749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37159\AppData\Local\Temp\vmware-a37159\VMwareDnD\dbf428c3\title_balk_bizz&amp;clas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749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9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:\MARKETING\creatives\jobs\product\npg\2014\powerpoint template\in\gradients\invert\red-magenta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6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52401" y="133782"/>
            <a:ext cx="8839200" cy="575307"/>
          </a:xfrm>
          <a:prstGeom prst="roundRect">
            <a:avLst>
              <a:gd name="adj" fmla="val 28461"/>
            </a:avLst>
          </a:prstGeom>
          <a:gradFill>
            <a:gsLst>
              <a:gs pos="54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>
            <a:lvl1pPr marL="342855" indent="-342855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859" indent="-285715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858" indent="-228570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000" indent="-22857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145" indent="-22857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60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5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:\MARKETING\creatives\jobs\product\npg\2014\powerpoint template\in\gradients\invert\turquoise-blue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0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33350"/>
            <a:ext cx="8839200" cy="4876800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:\MARKETING\creatives\jobs\product\npg\2014\powerpoint template\in\gradients\invert\magenta-yellow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8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05" y="40183"/>
            <a:ext cx="8404819" cy="625823"/>
          </a:xfrm>
          <a:prstGeom prst="rect">
            <a:avLst/>
          </a:prstGeom>
        </p:spPr>
        <p:txBody>
          <a:bodyPr lIns="74295" tIns="37148" rIns="74295" bIns="37148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8140" y="817436"/>
            <a:ext cx="8405587" cy="4005147"/>
          </a:xfrm>
          <a:prstGeom prst="rect">
            <a:avLst/>
          </a:prstGeom>
        </p:spPr>
        <p:txBody>
          <a:bodyPr lIns="74295" tIns="37148" rIns="74295" bIns="3714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44543" y="4949129"/>
            <a:ext cx="1939394" cy="182182"/>
          </a:xfrm>
          <a:prstGeom prst="rect">
            <a:avLst/>
          </a:prstGeom>
          <a:noFill/>
        </p:spPr>
        <p:txBody>
          <a:bodyPr wrap="none" lIns="29250" tIns="29250" rIns="29250" bIns="29250" rtlCol="0">
            <a:spAutoFit/>
          </a:bodyPr>
          <a:lstStyle/>
          <a:p>
            <a:r>
              <a:rPr lang="en-US" sz="800" dirty="0" smtClean="0">
                <a:solidFill>
                  <a:srgbClr val="080808"/>
                </a:solidFill>
              </a:rPr>
              <a:t>TDK Brussels Airlines, 27. May 2014</a:t>
            </a:r>
          </a:p>
        </p:txBody>
      </p:sp>
    </p:spTree>
    <p:extLst>
      <p:ext uri="{BB962C8B-B14F-4D97-AF65-F5344CB8AC3E}">
        <p14:creationId xmlns:p14="http://schemas.microsoft.com/office/powerpoint/2010/main" val="22657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43"/>
            <a:ext cx="7416800" cy="432197"/>
          </a:xfrm>
          <a:prstGeom prst="rect">
            <a:avLst/>
          </a:prstGeom>
        </p:spPr>
        <p:txBody>
          <a:bodyPr lIns="81523" tIns="40762" rIns="81523" bIns="40762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842974"/>
            <a:ext cx="8147818" cy="3564731"/>
          </a:xfrm>
          <a:prstGeom prst="rect">
            <a:avLst/>
          </a:prstGeom>
        </p:spPr>
        <p:txBody>
          <a:bodyPr lIns="74295" tIns="37148" rIns="74295" bIns="3714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41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566192"/>
          </a:xfrm>
          <a:prstGeom prst="roundRect">
            <a:avLst>
              <a:gd name="adj" fmla="val 14331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05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2400" y="133349"/>
            <a:ext cx="8839200" cy="575739"/>
          </a:xfrm>
          <a:prstGeom prst="roundRect">
            <a:avLst>
              <a:gd name="adj" fmla="val 14923"/>
            </a:avLst>
          </a:prstGeom>
          <a:gradFill>
            <a:gsLst>
              <a:gs pos="4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781"/>
            <a:ext cx="8839200" cy="575307"/>
          </a:xfrm>
          <a:prstGeom prst="roundRect">
            <a:avLst>
              <a:gd name="adj" fmla="val 13131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94CB78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94CB78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52401" y="133781"/>
            <a:ext cx="8839200" cy="575307"/>
          </a:xfrm>
          <a:prstGeom prst="roundRect">
            <a:avLst>
              <a:gd name="adj" fmla="val 28461"/>
            </a:avLst>
          </a:prstGeom>
          <a:gradFill>
            <a:gsLst>
              <a:gs pos="54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24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1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4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4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4" y="4019550"/>
            <a:ext cx="1975995" cy="1085850"/>
          </a:xfrm>
          <a:prstGeom prst="rect">
            <a:avLst/>
          </a:prstGeom>
        </p:spPr>
      </p:pic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7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4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0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21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6806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0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5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0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82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0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1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3"/>
            <a:ext cx="3608505" cy="1291680"/>
          </a:xfrm>
          <a:prstGeom prst="rect">
            <a:avLst/>
          </a:prstGeom>
        </p:spPr>
      </p:pic>
      <p:pic>
        <p:nvPicPr>
          <p:cNvPr id="11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6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65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1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6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3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3"/>
            <a:ext cx="3608505" cy="1291680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6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8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3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6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9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8" y="3219825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3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6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buClr>
                <a:srgbClr val="94CB78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94CB78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5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Check&amp;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3" descr="C:\Users\a36310\AppData\Local\Temp\vmware-a36310\VMwareDnD\46429549\cgc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03663"/>
            <a:ext cx="1693269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62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Light&amp;Rel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6" y="4103667"/>
            <a:ext cx="1687561" cy="87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lex&amp;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buClr>
                <a:srgbClr val="94CB78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94CB78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C:\Users\a36310\AppData\Local\Temp\vmware-a36310\VMwareDnD\444993fd\flexenfas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4103665"/>
            <a:ext cx="1689297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6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123" name="Picture 3" descr="C:\Users\a37159\AppData\Local\Temp\vmware-a37159\VMwareDnD\5876ecc2\bizzenclas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3665"/>
            <a:ext cx="1687562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2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2"/>
            <a:ext cx="8839200" cy="566192"/>
          </a:xfrm>
          <a:prstGeom prst="roundRect">
            <a:avLst>
              <a:gd name="adj" fmla="val 14331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58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2400" y="133350"/>
            <a:ext cx="8839200" cy="575739"/>
          </a:xfrm>
          <a:prstGeom prst="roundRect">
            <a:avLst>
              <a:gd name="adj" fmla="val 14923"/>
            </a:avLst>
          </a:prstGeom>
          <a:gradFill>
            <a:gsLst>
              <a:gs pos="4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58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781"/>
            <a:ext cx="8839200" cy="575307"/>
          </a:xfrm>
          <a:prstGeom prst="roundRect">
            <a:avLst>
              <a:gd name="adj" fmla="val 13131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rgbClr val="94CB78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rgbClr val="94CB78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58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52401" y="133781"/>
            <a:ext cx="8839200" cy="575307"/>
          </a:xfrm>
          <a:prstGeom prst="roundRect">
            <a:avLst>
              <a:gd name="adj" fmla="val 28461"/>
            </a:avLst>
          </a:prstGeom>
          <a:gradFill>
            <a:gsLst>
              <a:gs pos="54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58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77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9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C83475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77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4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77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0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77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14" tIns="45708" rIns="91414" bIns="45708">
            <a:normAutofit/>
          </a:bodyPr>
          <a:lstStyle>
            <a:lvl1pPr marL="342806" indent="-342806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746" indent="-285672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686" indent="-228537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760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834" indent="-228537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2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14" tIns="45708" rIns="91414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20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6" y="4019550"/>
            <a:ext cx="1975995" cy="1085850"/>
          </a:xfrm>
          <a:prstGeom prst="rect">
            <a:avLst/>
          </a:prstGeom>
        </p:spPr>
      </p:pic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37159\AppData\Local\Temp\vmware-a37159\VMwareDnD\dbf428c3\title_balk_bizz&amp;clas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7494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8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5900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48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5900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566192"/>
          </a:xfrm>
          <a:prstGeom prst="roundRect">
            <a:avLst>
              <a:gd name="adj" fmla="val 14331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2400" y="133349"/>
            <a:ext cx="8839200" cy="575739"/>
          </a:xfrm>
          <a:prstGeom prst="roundRect">
            <a:avLst>
              <a:gd name="adj" fmla="val 14923"/>
            </a:avLst>
          </a:prstGeom>
          <a:gradFill>
            <a:gsLst>
              <a:gs pos="4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781"/>
            <a:ext cx="8839200" cy="575307"/>
          </a:xfrm>
          <a:prstGeom prst="roundRect">
            <a:avLst>
              <a:gd name="adj" fmla="val 13131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94CB78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94CB78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52401" y="133781"/>
            <a:ext cx="8839200" cy="575307"/>
          </a:xfrm>
          <a:prstGeom prst="roundRect">
            <a:avLst>
              <a:gd name="adj" fmla="val 28461"/>
            </a:avLst>
          </a:prstGeom>
          <a:gradFill>
            <a:gsLst>
              <a:gs pos="54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6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6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4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69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6806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4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3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4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8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566192"/>
          </a:xfrm>
          <a:prstGeom prst="roundRect">
            <a:avLst>
              <a:gd name="adj" fmla="val 14331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24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34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1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41" y="3579863"/>
            <a:ext cx="3608505" cy="1291680"/>
          </a:xfrm>
          <a:prstGeom prst="rect">
            <a:avLst/>
          </a:prstGeom>
        </p:spPr>
      </p:pic>
      <p:pic>
        <p:nvPicPr>
          <p:cNvPr id="11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0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0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41" y="3579863"/>
            <a:ext cx="3608505" cy="1291680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0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41" y="3579863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0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32" y="3219829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41" y="3579863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0" y="3435849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5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buClr>
                <a:srgbClr val="94CB78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94CB78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5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6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Check&amp;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3" descr="C:\Users\a36310\AppData\Local\Temp\vmware-a36310\VMwareDnD\46429549\cgc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4103663"/>
            <a:ext cx="1693269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207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2400" y="133349"/>
            <a:ext cx="8839200" cy="575739"/>
          </a:xfrm>
          <a:prstGeom prst="roundRect">
            <a:avLst>
              <a:gd name="adj" fmla="val 14923"/>
            </a:avLst>
          </a:prstGeom>
          <a:gradFill>
            <a:gsLst>
              <a:gs pos="4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2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Light&amp;Rel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20" y="4103671"/>
            <a:ext cx="1687561" cy="87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lex&amp;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buClr>
                <a:srgbClr val="94CB78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94CB78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C:\Users\a36310\AppData\Local\Temp\vmware-a36310\VMwareDnD\444993fd\flexenfas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4103665"/>
            <a:ext cx="1689297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7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123" name="Picture 3" descr="C:\Users\a37159\AppData\Local\Temp\vmware-a37159\VMwareDnD\5876ecc2\bizzenclas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3665"/>
            <a:ext cx="1687562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6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2"/>
            <a:ext cx="8839200" cy="566192"/>
          </a:xfrm>
          <a:prstGeom prst="roundRect">
            <a:avLst>
              <a:gd name="adj" fmla="val 14331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62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8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2400" y="133350"/>
            <a:ext cx="8839200" cy="575739"/>
          </a:xfrm>
          <a:prstGeom prst="roundRect">
            <a:avLst>
              <a:gd name="adj" fmla="val 14923"/>
            </a:avLst>
          </a:prstGeom>
          <a:gradFill>
            <a:gsLst>
              <a:gs pos="4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62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4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782"/>
            <a:ext cx="8839200" cy="575307"/>
          </a:xfrm>
          <a:prstGeom prst="roundRect">
            <a:avLst>
              <a:gd name="adj" fmla="val 13131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rgbClr val="94CB78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rgbClr val="94CB78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62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52401" y="133782"/>
            <a:ext cx="8839200" cy="575307"/>
          </a:xfrm>
          <a:prstGeom prst="roundRect">
            <a:avLst>
              <a:gd name="adj" fmla="val 28461"/>
            </a:avLst>
          </a:prstGeom>
          <a:gradFill>
            <a:gsLst>
              <a:gs pos="54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329962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81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6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C83475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81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45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81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942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781"/>
            <a:ext cx="8839200" cy="575307"/>
          </a:xfrm>
          <a:prstGeom prst="roundRect">
            <a:avLst>
              <a:gd name="adj" fmla="val 13131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94CB78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94CB78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2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587981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 lIns="91406" tIns="45704" rIns="91406" bIns="45704">
            <a:normAutofit/>
          </a:bodyPr>
          <a:lstStyle>
            <a:lvl1pPr marL="342770" indent="-34277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673" indent="-285644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571" indent="-228513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59960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6630" indent="-228513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0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06" tIns="45704" rIns="91406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002D69"/>
              </a:gs>
              <a:gs pos="75822">
                <a:srgbClr val="007494"/>
              </a:gs>
              <a:gs pos="100000">
                <a:srgbClr val="00BAB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9098" y="4001817"/>
            <a:ext cx="2205434" cy="12470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17594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Blu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002D69"/>
              </a:gs>
              <a:gs pos="75822">
                <a:srgbClr val="007494"/>
              </a:gs>
              <a:gs pos="100000">
                <a:srgbClr val="00BAB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2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602602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t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002D69"/>
              </a:gs>
              <a:gs pos="75822">
                <a:srgbClr val="007494"/>
              </a:gs>
              <a:gs pos="100000">
                <a:srgbClr val="00BAB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781055" y="657225"/>
            <a:ext cx="7818797" cy="1171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8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24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270750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ttle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EE3D7F"/>
              </a:gs>
              <a:gs pos="75822">
                <a:srgbClr val="EF3F51"/>
              </a:gs>
              <a:gs pos="100000">
                <a:srgbClr val="EF4023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781055" y="657225"/>
            <a:ext cx="7818797" cy="11715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8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32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078999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ttl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00BABE"/>
              </a:gs>
              <a:gs pos="75822">
                <a:srgbClr val="4AC39B"/>
              </a:gs>
              <a:gs pos="100000">
                <a:srgbClr val="94CB78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781055" y="657225"/>
            <a:ext cx="7818797" cy="11715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8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36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62310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ttles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EE3D7F"/>
              </a:gs>
              <a:gs pos="75822">
                <a:srgbClr val="F67B66"/>
              </a:gs>
              <a:gs pos="100000">
                <a:srgbClr val="FDB94C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781055" y="657225"/>
            <a:ext cx="7818797" cy="11715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8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4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523627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Blu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166689" y="166692"/>
            <a:ext cx="8810625" cy="1052651"/>
          </a:xfrm>
          <a:prstGeom prst="roundRect">
            <a:avLst>
              <a:gd name="adj" fmla="val 13573"/>
            </a:avLst>
          </a:prstGeom>
          <a:gradFill>
            <a:gsLst>
              <a:gs pos="0">
                <a:srgbClr val="002D69"/>
              </a:gs>
              <a:gs pos="75822">
                <a:srgbClr val="007494"/>
              </a:gs>
              <a:gs pos="100000">
                <a:srgbClr val="00BAB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23855" y="337788"/>
            <a:ext cx="7225475" cy="871567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6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47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8833" y="681650"/>
            <a:ext cx="977685" cy="66392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809625" y="1528437"/>
            <a:ext cx="7793757" cy="190059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7541260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Blu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166693" y="1504067"/>
            <a:ext cx="3491861" cy="3472751"/>
          </a:xfrm>
          <a:prstGeom prst="roundRect">
            <a:avLst>
              <a:gd name="adj" fmla="val 4114"/>
            </a:avLst>
          </a:prstGeom>
          <a:gradFill>
            <a:gsLst>
              <a:gs pos="0">
                <a:srgbClr val="002D69"/>
              </a:gs>
              <a:gs pos="75822">
                <a:srgbClr val="007494"/>
              </a:gs>
              <a:gs pos="100000">
                <a:srgbClr val="00BAB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55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8024" y="4412197"/>
            <a:ext cx="977685" cy="6639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40254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52401" y="133781"/>
            <a:ext cx="8839200" cy="575307"/>
          </a:xfrm>
          <a:prstGeom prst="roundRect">
            <a:avLst>
              <a:gd name="adj" fmla="val 28461"/>
            </a:avLst>
          </a:prstGeom>
          <a:gradFill>
            <a:gsLst>
              <a:gs pos="54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2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EE3D7F"/>
              </a:gs>
              <a:gs pos="75822">
                <a:srgbClr val="EF3F51"/>
              </a:gs>
              <a:gs pos="100000">
                <a:srgbClr val="EF4023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60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0397" y="4134483"/>
            <a:ext cx="2189251" cy="1081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69738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EE3D7F"/>
              </a:gs>
              <a:gs pos="75822">
                <a:srgbClr val="EF3F51"/>
              </a:gs>
              <a:gs pos="100000">
                <a:srgbClr val="EF4023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65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77791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66689" y="166689"/>
            <a:ext cx="8810625" cy="714375"/>
          </a:xfrm>
          <a:prstGeom prst="roundRect">
            <a:avLst>
              <a:gd name="adj" fmla="val 20000"/>
            </a:avLst>
          </a:prstGeom>
          <a:gradFill>
            <a:gsLst>
              <a:gs pos="0">
                <a:srgbClr val="EE3D7F"/>
              </a:gs>
              <a:gs pos="75822">
                <a:srgbClr val="EF3F51"/>
              </a:gs>
              <a:gs pos="100000">
                <a:srgbClr val="EF4023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323855" y="290163"/>
            <a:ext cx="7225475" cy="871567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0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69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8833" y="319700"/>
            <a:ext cx="977685" cy="66392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6992086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00BABE"/>
              </a:gs>
              <a:gs pos="75822">
                <a:srgbClr val="4AC39B"/>
              </a:gs>
              <a:gs pos="100000">
                <a:srgbClr val="94CB78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7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7997" y="4048758"/>
            <a:ext cx="2189251" cy="1081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96177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Sub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00BABE"/>
              </a:gs>
              <a:gs pos="75822">
                <a:srgbClr val="4AC39B"/>
              </a:gs>
              <a:gs pos="100000">
                <a:srgbClr val="94CB78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309523" eaLnBrk="1" fontAlgn="auto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defRPr sz="12000" cap="all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pPr>
            <a:endParaRPr sz="12000" kern="0" cap="all">
              <a:solidFill>
                <a:srgbClr val="FFFFFF"/>
              </a:solidFill>
              <a:latin typeface="Intro Cond Regular"/>
              <a:ea typeface="Intro Cond Regular"/>
              <a:cs typeface="Intro Cond Regular"/>
              <a:sym typeface="Intro Cond Regular"/>
            </a:endParaRPr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8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512069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166689" y="166689"/>
            <a:ext cx="8810625" cy="714375"/>
          </a:xfrm>
          <a:prstGeom prst="roundRect">
            <a:avLst>
              <a:gd name="adj" fmla="val 20000"/>
            </a:avLst>
          </a:prstGeom>
          <a:gradFill>
            <a:gsLst>
              <a:gs pos="0">
                <a:srgbClr val="00BABE"/>
              </a:gs>
              <a:gs pos="75822">
                <a:srgbClr val="4AC39B"/>
              </a:gs>
              <a:gs pos="100000">
                <a:srgbClr val="94CB78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323855" y="290163"/>
            <a:ext cx="7225475" cy="871567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0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84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8833" y="319700"/>
            <a:ext cx="977685" cy="663925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3620222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EE3D7F"/>
              </a:gs>
              <a:gs pos="75822">
                <a:srgbClr val="F67B66"/>
              </a:gs>
              <a:gs pos="100000">
                <a:srgbClr val="FDB94C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90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7997" y="4048758"/>
            <a:ext cx="2189251" cy="1081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36248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Yellow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166689" y="166689"/>
            <a:ext cx="8810625" cy="4810125"/>
          </a:xfrm>
          <a:prstGeom prst="roundRect">
            <a:avLst>
              <a:gd name="adj" fmla="val 2970"/>
            </a:avLst>
          </a:prstGeom>
          <a:gradFill>
            <a:gsLst>
              <a:gs pos="0">
                <a:srgbClr val="EE3D7F"/>
              </a:gs>
              <a:gs pos="75822">
                <a:srgbClr val="F67B66"/>
              </a:gs>
              <a:gs pos="100000">
                <a:srgbClr val="FDB94C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781055" y="762000"/>
            <a:ext cx="7225475" cy="699084"/>
          </a:xfrm>
          <a:prstGeom prst="rect">
            <a:avLst/>
          </a:prstGeom>
        </p:spPr>
        <p:txBody>
          <a:bodyPr/>
          <a:lstStyle>
            <a:lvl1pPr>
              <a:defRPr sz="45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809630" y="1409374"/>
            <a:ext cx="7225475" cy="11627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 sz="1800">
                <a:solidFill>
                  <a:srgbClr val="FFFFFF"/>
                </a:solidFill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95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62" y="4434397"/>
            <a:ext cx="956798" cy="649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417177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66689" y="166689"/>
            <a:ext cx="8810625" cy="714375"/>
          </a:xfrm>
          <a:prstGeom prst="roundRect">
            <a:avLst>
              <a:gd name="adj" fmla="val 20000"/>
            </a:avLst>
          </a:prstGeom>
          <a:gradFill>
            <a:gsLst>
              <a:gs pos="0">
                <a:srgbClr val="EE3D7F"/>
              </a:gs>
              <a:gs pos="75822">
                <a:srgbClr val="F67B66"/>
              </a:gs>
              <a:gs pos="100000">
                <a:srgbClr val="FDB94C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323855" y="290163"/>
            <a:ext cx="7225475" cy="871567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0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99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8833" y="319700"/>
            <a:ext cx="977685" cy="663925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5455229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u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323855" y="290163"/>
            <a:ext cx="7225475" cy="871567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000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1pPr>
            <a:lvl2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2pPr>
            <a:lvl3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3pPr>
            <a:lvl4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4pPr>
            <a:lvl5pPr>
              <a:defRPr>
                <a:latin typeface="Intro Cond Regular"/>
                <a:ea typeface="Intro Cond Regular"/>
                <a:cs typeface="Intro Cond Regular"/>
                <a:sym typeface="Intro Cond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0363329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5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2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2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2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2" y="4019550"/>
            <a:ext cx="1975995" cy="1085850"/>
          </a:xfrm>
          <a:prstGeom prst="rect">
            <a:avLst/>
          </a:prstGeom>
        </p:spPr>
      </p:pic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2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1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18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0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6806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18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3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18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1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Cargo -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a37159\AppData\Local\Temp\vmware-a37159\VMwareDnD\c45608a0\Logo BA_Car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5"/>
          <a:stretch/>
        </p:blipFill>
        <p:spPr bwMode="auto">
          <a:xfrm>
            <a:off x="6516218" y="4227934"/>
            <a:ext cx="2299697" cy="9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4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2"/>
            <a:ext cx="3608505" cy="1291680"/>
          </a:xfrm>
          <a:prstGeom prst="rect">
            <a:avLst/>
          </a:prstGeom>
        </p:spPr>
      </p:pic>
      <p:pic>
        <p:nvPicPr>
          <p:cNvPr id="11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4" y="3435847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5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2"/>
            <a:ext cx="3608505" cy="1291680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4" y="3435847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9" y="3219827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5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2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4" y="3435847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6" y="3219823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739" y="3579862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4" y="3435847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87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94CB78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94CB78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5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1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7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Check&amp;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3" descr="C:\Users\a36310\AppData\Local\Temp\vmware-a36310\VMwareDnD\46429549\cgc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03663"/>
            <a:ext cx="1693269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92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Light&amp;Rel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4" y="4103665"/>
            <a:ext cx="1687561" cy="87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lex&amp;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94CB78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94CB78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C:\Users\a36310\AppData\Local\Temp\vmware-a36310\VMwareDnD\444993fd\flexenfas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4103664"/>
            <a:ext cx="1689297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izz&amp;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059832" y="195486"/>
            <a:ext cx="5904656" cy="4752528"/>
          </a:xfrm>
          <a:prstGeom prst="roundRect">
            <a:avLst>
              <a:gd name="adj" fmla="val 32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0B1B9"/>
              </a:buClr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60B1B9"/>
              </a:buClr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123" name="Picture 3" descr="C:\Users\a37159\AppData\Local\Temp\vmware-a37159\VMwareDnD\5876ecc2\bizzenclas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3664"/>
            <a:ext cx="1687562" cy="8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32140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30959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0"/>
            <a:ext cx="8839200" cy="566192"/>
          </a:xfrm>
          <a:prstGeom prst="roundRect">
            <a:avLst>
              <a:gd name="adj" fmla="val 14331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>
            <a:lvl1pPr marL="342855" indent="-342855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859" indent="-285715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858" indent="-228570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000" indent="-22857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145" indent="-22857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60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351"/>
            <a:ext cx="8839200" cy="566192"/>
          </a:xfrm>
          <a:prstGeom prst="roundRect">
            <a:avLst>
              <a:gd name="adj" fmla="val 14331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C83475"/>
              </a:buClr>
              <a:buFont typeface="Arial" pitchFamily="34" charset="0"/>
              <a:buChar char="•"/>
              <a:defRPr sz="20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C83475"/>
              </a:buClr>
              <a:buFont typeface="Arial" pitchFamily="34" charset="0"/>
              <a:buChar char="•"/>
              <a:defRPr sz="16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9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6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2400" y="133349"/>
            <a:ext cx="8839200" cy="575739"/>
          </a:xfrm>
          <a:prstGeom prst="roundRect">
            <a:avLst>
              <a:gd name="adj" fmla="val 14923"/>
            </a:avLst>
          </a:prstGeom>
          <a:gradFill>
            <a:gsLst>
              <a:gs pos="4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6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52400" y="133781"/>
            <a:ext cx="8839200" cy="575307"/>
          </a:xfrm>
          <a:prstGeom prst="roundRect">
            <a:avLst>
              <a:gd name="adj" fmla="val 13131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94CB78"/>
              </a:buClr>
              <a:buFont typeface="Arial" pitchFamily="34" charset="0"/>
              <a:buChar char="•"/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94CB78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94CB78"/>
              </a:buClr>
              <a:buFont typeface="Arial" pitchFamily="34" charset="0"/>
              <a:buChar char="•"/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94CB78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6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52401" y="133781"/>
            <a:ext cx="8839200" cy="575307"/>
          </a:xfrm>
          <a:prstGeom prst="roundRect">
            <a:avLst>
              <a:gd name="adj" fmla="val 28461"/>
            </a:avLst>
          </a:prstGeom>
          <a:gradFill>
            <a:gsLst>
              <a:gs pos="54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60B1B9"/>
              </a:buClr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60B1B9"/>
              </a:buClr>
              <a:buFont typeface="Arial" pitchFamily="34" charset="0"/>
              <a:buChar char="•"/>
              <a:defRPr sz="18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rgbClr val="60B1B9"/>
              </a:buClr>
              <a:buFont typeface="Arial" pitchFamily="34" charset="0"/>
              <a:buChar char="•"/>
              <a:defRPr sz="16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60B1B9"/>
              </a:buClr>
              <a:buFont typeface="Arial" pitchFamily="34" charset="0"/>
              <a:buChar char="•"/>
              <a:defRPr sz="1400">
                <a:solidFill>
                  <a:srgbClr val="002D6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56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EE3D7F"/>
              </a:gs>
              <a:gs pos="0">
                <a:srgbClr val="EE3D7F"/>
              </a:gs>
              <a:gs pos="100000">
                <a:srgbClr val="E434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1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C83475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11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60000">
                <a:srgbClr val="00BABE"/>
              </a:gs>
              <a:gs pos="0">
                <a:srgbClr val="00BABE"/>
              </a:gs>
              <a:gs pos="100000">
                <a:srgbClr val="94CB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23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Full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52400" y="133350"/>
            <a:ext cx="8839200" cy="4876800"/>
          </a:xfrm>
          <a:prstGeom prst="roundRect">
            <a:avLst>
              <a:gd name="adj" fmla="val 3386"/>
            </a:avLst>
          </a:prstGeom>
          <a:gradFill>
            <a:gsLst>
              <a:gs pos="75000">
                <a:srgbClr val="002D69"/>
              </a:gs>
              <a:gs pos="0">
                <a:srgbClr val="002D69"/>
              </a:gs>
              <a:gs pos="100000">
                <a:srgbClr val="00BA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7975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323528" y="843558"/>
            <a:ext cx="8712968" cy="3675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chemeClr val="bg1"/>
              </a:buClr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3000" indent="-228600">
              <a:buClr>
                <a:schemeClr val="bg1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chemeClr val="bg1"/>
              </a:buClr>
              <a:buFont typeface="Arial" pitchFamily="34" charset="0"/>
              <a:buChar char="•"/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4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:\MARKETING\creatives\jobs\product\npg\2014\powerpoint template\in\gradients\invert\red-magenta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2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R - Content Blanc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2400" y="133350"/>
            <a:ext cx="8839200" cy="575739"/>
          </a:xfrm>
          <a:prstGeom prst="roundRect">
            <a:avLst>
              <a:gd name="adj" fmla="val 14923"/>
            </a:avLst>
          </a:prstGeom>
          <a:gradFill>
            <a:gsLst>
              <a:gs pos="40000">
                <a:srgbClr val="EE3D7F"/>
              </a:gs>
              <a:gs pos="0">
                <a:srgbClr val="EE3D7F"/>
              </a:gs>
              <a:gs pos="100000">
                <a:srgbClr val="FDB9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3675856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>
            <a:lvl1pPr marL="342855" indent="-342855">
              <a:buClr>
                <a:srgbClr val="EBBB4E"/>
              </a:buClr>
              <a:buFont typeface="Arial" pitchFamily="34" charset="0"/>
              <a:buChar char="•"/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859" indent="-285715">
              <a:buClr>
                <a:srgbClr val="EBBB4E"/>
              </a:buClr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1142858" indent="-228570">
              <a:buClr>
                <a:srgbClr val="EBBB4E"/>
              </a:buClr>
              <a:buFont typeface="Arial" pitchFamily="34" charset="0"/>
              <a:buChar char="•"/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000" indent="-22857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145" indent="-228570">
              <a:buClr>
                <a:srgbClr val="EBBB4E"/>
              </a:buClr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pic>
        <p:nvPicPr>
          <p:cNvPr id="8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29960"/>
            <a:ext cx="650450" cy="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g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MARKETING\creatives\jobs\product\npg\2014\powerpoint template\in\gradients\invert\magenta-yellow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MARKETING\creatives\jobs\product\npg\2014\powerpoint template\in\gradients\invert\turquoise-blue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33350"/>
            <a:ext cx="8839200" cy="487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0" y="4019550"/>
            <a:ext cx="1975995" cy="108585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:\MARKETING\creatives\jobs\product\npg\2014\powerpoint template\in\gradients\invert\red-magenta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6"/>
          <p:cNvSpPr txBox="1">
            <a:spLocks/>
          </p:cNvSpPr>
          <p:nvPr userDrawn="1"/>
        </p:nvSpPr>
        <p:spPr>
          <a:xfrm>
            <a:off x="773570" y="3409950"/>
            <a:ext cx="44958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None/>
              <a:defRPr sz="2300" cap="all" baseline="0">
                <a:solidFill>
                  <a:schemeClr val="bg1"/>
                </a:solidFill>
                <a:latin typeface="Intro Cond Light"/>
                <a:ea typeface="+mn-ea"/>
                <a:cs typeface="+mn-cs"/>
                <a:sym typeface="Helvetica" charset="0"/>
              </a:defRPr>
            </a:lvl1pPr>
            <a:lvl2pPr marL="4460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2pPr>
            <a:lvl3pPr marL="6286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3pPr>
            <a:lvl4pPr marL="801688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4pPr>
            <a:lvl5pPr marL="984250" indent="-2301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3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 charset="0"/>
              </a:defRPr>
            </a:lvl5pPr>
            <a:lvl6pPr marL="357113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528528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699942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871356" indent="-185699" algn="l" rtl="0" eaLnBrk="1" fontAlgn="base" hangingPunct="1">
              <a:spcBef>
                <a:spcPts val="750"/>
              </a:spcBef>
              <a:spcAft>
                <a:spcPct val="0"/>
              </a:spcAft>
              <a:buSzPct val="34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Clr>
                <a:srgbClr val="002060"/>
              </a:buClr>
            </a:pPr>
            <a:endParaRPr lang="en-US" dirty="0" smtClean="0">
              <a:solidFill>
                <a:prstClr val="white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0737" y="3579862"/>
            <a:ext cx="3608505" cy="1291680"/>
          </a:xfrm>
          <a:prstGeom prst="rect">
            <a:avLst/>
          </a:prstGeom>
        </p:spPr>
      </p:pic>
      <p:pic>
        <p:nvPicPr>
          <p:cNvPr id="11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35846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358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MARKETING\creatives\jobs\product\npg\2014\powerpoint template\in\gradients\invert\magenta-yellow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0737" y="3579862"/>
            <a:ext cx="3608505" cy="1291680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35846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g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MARKETING\creatives\jobs\product\npg\2014\powerpoint template\in\gradients\invert\turquoise-blue-inver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0737" y="3579862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35846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g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33350"/>
            <a:ext cx="8839200" cy="4876800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1187624" y="1714500"/>
            <a:ext cx="5482952" cy="85725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87624" y="3219822"/>
            <a:ext cx="5761037" cy="457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cap="all" baseline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0737" y="3579862"/>
            <a:ext cx="3608505" cy="1291680"/>
          </a:xfrm>
          <a:prstGeom prst="rect">
            <a:avLst/>
          </a:prstGeom>
        </p:spPr>
      </p:pic>
      <p:pic>
        <p:nvPicPr>
          <p:cNvPr id="7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35846"/>
            <a:ext cx="721111" cy="4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W:\MARKETING\creatives\jobs\product\npg\2014\powerpoint template\in\gradients\red-magent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83475"/>
              </a:buClr>
              <a:defRPr sz="20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C83475"/>
              </a:buClr>
              <a:buFont typeface="Arial" pitchFamily="34" charset="0"/>
              <a:buChar char="•"/>
              <a:defRPr sz="18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C83475"/>
              </a:buClr>
              <a:defRPr sz="16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C83475"/>
              </a:buClr>
              <a:buFont typeface="Arial" pitchFamily="34" charset="0"/>
              <a:buChar char="•"/>
              <a:defRPr sz="1400">
                <a:solidFill>
                  <a:srgbClr val="E434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3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6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E5351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5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&amp;Rel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:\MARKETING\creatives\jobs\product\npg\2014\powerpoint template\in\gradients\magenta-yellow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defRPr sz="16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Font typeface="Arial" pitchFamily="34" charset="0"/>
              <a:buChar char="•"/>
              <a:defRPr sz="14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4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6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C83475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&amp;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W:\MARKETING\creatives\jobs\product\npg\2014\powerpoint template\in\gradients\turquoise-blu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9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31840" y="843558"/>
            <a:ext cx="5760640" cy="3675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66B3"/>
              </a:buClr>
              <a:defRPr sz="20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742950" indent="-285750">
              <a:buClr>
                <a:srgbClr val="0066B3"/>
              </a:buClr>
              <a:buFont typeface="Arial" pitchFamily="34" charset="0"/>
              <a:buChar char="•"/>
              <a:defRPr sz="1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Clr>
                <a:srgbClr val="0066B3"/>
              </a:buClr>
              <a:defRPr sz="16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 marL="1600200" indent="-228600">
              <a:buClr>
                <a:srgbClr val="0066B3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 marL="2057400" indent="-228600">
              <a:buClr>
                <a:srgbClr val="0066B3"/>
              </a:buClr>
              <a:buFont typeface="Arial" pitchFamily="34" charset="0"/>
              <a:buChar char="•"/>
              <a:defRPr sz="14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7418" y="4299942"/>
            <a:ext cx="2894575" cy="1036126"/>
          </a:xfrm>
          <a:prstGeom prst="rect">
            <a:avLst/>
          </a:prstGeom>
        </p:spPr>
      </p:pic>
      <p:pic>
        <p:nvPicPr>
          <p:cNvPr id="15" name="Picture 2" descr="W:\MARKETING\creatives\jobs\product\npg\2014\_material\clouds\BA_Nuage_B_PANTO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7" y="4155926"/>
            <a:ext cx="578442" cy="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38" y="339725"/>
            <a:ext cx="5761037" cy="5032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>
                <a:solidFill>
                  <a:srgbClr val="60B1B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339502"/>
            <a:ext cx="2736304" cy="42091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/>
              <a:t>Click to edit 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83" r:id="rId2"/>
    <p:sldLayoutId id="2147483785" r:id="rId3"/>
    <p:sldLayoutId id="2147483786" r:id="rId4"/>
    <p:sldLayoutId id="2147483787" r:id="rId5"/>
    <p:sldLayoutId id="2147483796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Click to edit title.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6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</p:sldLayoutIdLst>
  <p:timing>
    <p:tnLst>
      <p:par>
        <p:cTn id="1" dur="indefinite" restart="never" nodeType="tmRoot"/>
      </p:par>
    </p:tnLst>
  </p:timing>
  <p:txStyles>
    <p:titleStyle>
      <a:lvl1pPr algn="ctr" defTabSz="9142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5" indent="-342855" algn="l" defTabSz="9142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5" indent="-228570" algn="l" defTabSz="9142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0" indent="-228570" algn="l" defTabSz="9142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Click to edit title.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  <p:sldLayoutId id="2147483831" r:id="rId27"/>
    <p:sldLayoutId id="2147483832" r:id="rId28"/>
    <p:sldLayoutId id="2147483833" r:id="rId29"/>
  </p:sldLayoutIdLst>
  <p:timing>
    <p:tnLst>
      <p:par>
        <p:cTn id="1" dur="indefinite" restart="never" nodeType="tmRoot"/>
      </p:par>
    </p:tnLst>
  </p:timing>
  <p:txStyles>
    <p:titleStyle>
      <a:lvl1pPr algn="ctr" defTabSz="914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0" indent="-342770" algn="l" defTabSz="91405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3" indent="-285644" algn="l" defTabSz="91405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1" indent="-228513" algn="l" defTabSz="91405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3" algn="l" defTabSz="91405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0" indent="-228513" algn="l" defTabSz="91405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6" indent="-228513" algn="l" defTabSz="914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7" indent="-228513" algn="l" defTabSz="914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3" indent="-228513" algn="l" defTabSz="914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4" indent="-228513" algn="l" defTabSz="91405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0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7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6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2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4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1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31" algn="l" defTabSz="914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66689" y="166689"/>
            <a:ext cx="8810625" cy="714375"/>
          </a:xfrm>
          <a:prstGeom prst="roundRect">
            <a:avLst>
              <a:gd name="adj" fmla="val 20000"/>
            </a:avLst>
          </a:prstGeom>
          <a:gradFill>
            <a:gsLst>
              <a:gs pos="0">
                <a:srgbClr val="002D69"/>
              </a:gs>
              <a:gs pos="75822">
                <a:srgbClr val="007494"/>
              </a:gs>
              <a:gs pos="100000">
                <a:srgbClr val="00BAB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23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23855" y="323495"/>
            <a:ext cx="7225475" cy="8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600" cap="all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4" name="image4.pn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888833" y="319700"/>
            <a:ext cx="977685" cy="66392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09625" y="1161724"/>
            <a:ext cx="7793757" cy="19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2424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1933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</p:sldLayoutIdLst>
  <p:transition spd="med"/>
  <p:txStyles>
    <p:titleStyle>
      <a:lvl1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1pPr>
      <a:lvl2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2pPr>
      <a:lvl3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3pPr>
      <a:lvl4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4pPr>
      <a:lvl5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5pPr>
      <a:lvl6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6pPr>
      <a:lvl7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7pPr>
      <a:lvl8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8pPr>
      <a:lvl9pPr defTabSz="309523">
        <a:defRPr sz="2600" cap="all">
          <a:solidFill>
            <a:srgbClr val="FFFFFF"/>
          </a:solidFill>
          <a:latin typeface="Arial"/>
          <a:ea typeface="Arial"/>
          <a:cs typeface="Arial"/>
          <a:sym typeface="Arial"/>
        </a:defRPr>
      </a:lvl9pPr>
    </p:titleStyle>
    <p:bodyStyle>
      <a:lvl1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1pPr>
      <a:lvl2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2pPr>
      <a:lvl3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3pPr>
      <a:lvl4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4pPr>
      <a:lvl5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5pPr>
      <a:lvl6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6pPr>
      <a:lvl7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7pPr>
      <a:lvl8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8pPr>
      <a:lvl9pPr defTabSz="171430">
        <a:lnSpc>
          <a:spcPts val="2250"/>
        </a:lnSpc>
        <a:defRPr sz="2300">
          <a:solidFill>
            <a:srgbClr val="424242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309523">
        <a:defRPr sz="5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Click to edit title.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3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  <p:sldLayoutId id="2147483928" r:id="rId28"/>
    <p:sldLayoutId id="2147483929" r:id="rId2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Click to edit title.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2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Click to edit title.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0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79512" y="195487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Click to edit title.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85" r:id="rId21"/>
    <p:sldLayoutId id="2147483986" r:id="rId22"/>
    <p:sldLayoutId id="2147483987" r:id="rId23"/>
    <p:sldLayoutId id="2147483988" r:id="rId24"/>
    <p:sldLayoutId id="2147483989" r:id="rId25"/>
    <p:sldLayoutId id="2147483990" r:id="rId26"/>
    <p:sldLayoutId id="2147483991" r:id="rId27"/>
    <p:sldLayoutId id="2147483992" r:id="rId28"/>
    <p:sldLayoutId id="2147483993" r:id="rId29"/>
    <p:sldLayoutId id="2147484002" r:id="rId30"/>
  </p:sldLayoutIdLst>
  <p:timing>
    <p:tnLst>
      <p:par>
        <p:cTn id="1" dur="indefinite" restart="never" nodeType="tmRoot"/>
      </p:par>
    </p:tnLst>
  </p:timing>
  <p:txStyles>
    <p:titleStyle>
      <a:lvl1pPr algn="ctr" defTabSz="9141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6" indent="-342806" algn="l" defTabSz="9141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46" indent="-285672" algn="l" defTabSz="9141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6" indent="-228537" algn="l" defTabSz="9141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7" algn="l" defTabSz="9141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4" indent="-228537" algn="l" defTabSz="9141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8" indent="-228537" algn="l" defTabSz="914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2" indent="-228537" algn="l" defTabSz="9141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2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2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5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79512" y="195486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Click to edit title.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6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5.png"/><Relationship Id="rId5" Type="http://schemas.openxmlformats.org/officeDocument/2006/relationships/hyperlink" Target="http://africaisnotebola.com/" TargetMode="Externa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hyperlink" Target="http://africaisnotebol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Relationship Id="rId6" Type="http://schemas.openxmlformats.org/officeDocument/2006/relationships/hyperlink" Target="http://africaisnotebola.com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hyperlink" Target="http://africaisnotebola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5.png"/><Relationship Id="rId4" Type="http://schemas.openxmlformats.org/officeDocument/2006/relationships/hyperlink" Target="http://africaisnotebola.com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35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4" Type="http://schemas.openxmlformats.org/officeDocument/2006/relationships/hyperlink" Target="http://africaisnotebola.com/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1563638"/>
            <a:ext cx="7344816" cy="857250"/>
          </a:xfrm>
        </p:spPr>
        <p:txBody>
          <a:bodyPr/>
          <a:lstStyle/>
          <a:p>
            <a:r>
              <a:rPr lang="en-US" sz="3200" dirty="0" smtClean="0"/>
              <a:t>Brussels airlines</a:t>
            </a:r>
            <a:br>
              <a:rPr lang="en-US" sz="3200" dirty="0" smtClean="0"/>
            </a:br>
            <a:r>
              <a:rPr lang="en-US" sz="3200" dirty="0" smtClean="0"/>
              <a:t>Contingency plan </a:t>
            </a:r>
            <a:r>
              <a:rPr lang="en-US" sz="3200" dirty="0" err="1" smtClean="0"/>
              <a:t>ebola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55576" y="3867894"/>
            <a:ext cx="5761037" cy="720080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Sophie van </a:t>
            </a:r>
            <a:r>
              <a:rPr lang="en-US" dirty="0" err="1" smtClean="0"/>
              <a:t>zaelen</a:t>
            </a:r>
            <a:endParaRPr lang="en-US" dirty="0" smtClean="0"/>
          </a:p>
          <a:p>
            <a:r>
              <a:rPr lang="en-US" dirty="0" smtClean="0"/>
              <a:t>Health, safety environment manager</a:t>
            </a:r>
          </a:p>
          <a:p>
            <a:r>
              <a:rPr lang="en-US" dirty="0" smtClean="0"/>
              <a:t>Brussels airlines</a:t>
            </a:r>
          </a:p>
          <a:p>
            <a:r>
              <a:rPr lang="en-US" dirty="0" smtClean="0"/>
              <a:t>September 3O</a:t>
            </a:r>
            <a:r>
              <a:rPr lang="en-US" baseline="30000" dirty="0" smtClean="0"/>
              <a:t>th</a:t>
            </a:r>
            <a:r>
              <a:rPr lang="en-US" dirty="0" smtClean="0"/>
              <a:t> 2015</a:t>
            </a:r>
            <a:endParaRPr lang="en-US" dirty="0"/>
          </a:p>
        </p:txBody>
      </p:sp>
      <p:pic>
        <p:nvPicPr>
          <p:cNvPr id="4" name="image44.jpg" descr="https://pbs.twimg.com/media/B1reXkACYAM_3xN.jpg:large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576" y="1563638"/>
            <a:ext cx="1572419" cy="16392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0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9512" y="1043409"/>
            <a:ext cx="8784976" cy="3672408"/>
          </a:xfrm>
        </p:spPr>
        <p:txBody>
          <a:bodyPr>
            <a:noAutofit/>
          </a:bodyPr>
          <a:lstStyle/>
          <a:p>
            <a:pPr lvl="1"/>
            <a:r>
              <a:rPr lang="en-US" b="1" dirty="0" smtClean="0"/>
              <a:t>Review</a:t>
            </a:r>
            <a:r>
              <a:rPr lang="en-US" dirty="0" smtClean="0"/>
              <a:t> of our </a:t>
            </a:r>
            <a:r>
              <a:rPr lang="en-US" b="1" dirty="0" smtClean="0"/>
              <a:t>flight schedules</a:t>
            </a:r>
          </a:p>
          <a:p>
            <a:pPr marL="457200" lvl="1" indent="0">
              <a:buNone/>
            </a:pPr>
            <a:endParaRPr lang="en-US" sz="800" b="1" dirty="0" smtClean="0"/>
          </a:p>
          <a:p>
            <a:pPr lvl="1"/>
            <a:r>
              <a:rPr lang="en-US" dirty="0" smtClean="0"/>
              <a:t>Change of </a:t>
            </a:r>
            <a:r>
              <a:rPr lang="en-US" b="1" dirty="0" smtClean="0"/>
              <a:t>crew base</a:t>
            </a:r>
          </a:p>
          <a:p>
            <a:pPr marL="457200" lvl="1" indent="0">
              <a:buNone/>
            </a:pPr>
            <a:endParaRPr lang="en-US" sz="800" b="1" dirty="0" smtClean="0"/>
          </a:p>
          <a:p>
            <a:pPr lvl="1"/>
            <a:r>
              <a:rPr lang="en-US" b="1" dirty="0" smtClean="0"/>
              <a:t>Inform &amp; train ground and flying staff </a:t>
            </a:r>
            <a:r>
              <a:rPr lang="en-US" dirty="0" smtClean="0"/>
              <a:t>with the support of </a:t>
            </a:r>
            <a:r>
              <a:rPr lang="en-US" b="1" dirty="0" smtClean="0"/>
              <a:t>experts, professional health workers </a:t>
            </a:r>
            <a:r>
              <a:rPr lang="en-US" dirty="0" smtClean="0"/>
              <a:t>and our own medical service</a:t>
            </a:r>
          </a:p>
          <a:p>
            <a:pPr marL="457200" lvl="1" indent="0">
              <a:buNone/>
            </a:pPr>
            <a:endParaRPr lang="en-US" sz="800" dirty="0" smtClean="0"/>
          </a:p>
          <a:p>
            <a:pPr lvl="1"/>
            <a:r>
              <a:rPr lang="fr-BE" b="1" dirty="0" smtClean="0"/>
              <a:t>Open social dialogue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internal</a:t>
            </a:r>
            <a:r>
              <a:rPr lang="fr-BE" dirty="0" smtClean="0"/>
              <a:t> and </a:t>
            </a:r>
            <a:r>
              <a:rPr lang="fr-BE" dirty="0" err="1" smtClean="0"/>
              <a:t>external</a:t>
            </a:r>
            <a:r>
              <a:rPr lang="fr-BE" dirty="0" smtClean="0"/>
              <a:t> </a:t>
            </a:r>
            <a:r>
              <a:rPr lang="fr-BE" dirty="0" err="1" smtClean="0"/>
              <a:t>stakeholders</a:t>
            </a:r>
            <a:endParaRPr lang="fr-BE" dirty="0" smtClean="0"/>
          </a:p>
          <a:p>
            <a:pPr marL="457200" lvl="1" indent="0">
              <a:buNone/>
            </a:pPr>
            <a:endParaRPr lang="en-US" sz="800" dirty="0" smtClean="0"/>
          </a:p>
          <a:p>
            <a:pPr lvl="1"/>
            <a:r>
              <a:rPr lang="en-US" dirty="0" smtClean="0"/>
              <a:t>Establish a </a:t>
            </a:r>
            <a:r>
              <a:rPr lang="en-US" b="1" dirty="0" smtClean="0"/>
              <a:t>list of crew members </a:t>
            </a:r>
            <a:r>
              <a:rPr lang="en-US" dirty="0" smtClean="0"/>
              <a:t>who are </a:t>
            </a:r>
            <a:r>
              <a:rPr lang="en-US" b="1" dirty="0" smtClean="0"/>
              <a:t>willing to operate the flights</a:t>
            </a:r>
          </a:p>
          <a:p>
            <a:pPr lvl="1"/>
            <a:endParaRPr lang="en-US" sz="800" b="1" dirty="0"/>
          </a:p>
          <a:p>
            <a:pPr lvl="1"/>
            <a:r>
              <a:rPr lang="en-US" dirty="0" smtClean="0"/>
              <a:t>Establish </a:t>
            </a:r>
            <a:r>
              <a:rPr lang="en-US" b="1" dirty="0" smtClean="0"/>
              <a:t>specific aircraft cleaning and disinfecting procedure </a:t>
            </a:r>
          </a:p>
          <a:p>
            <a:pPr lvl="1"/>
            <a:endParaRPr lang="en-US" sz="800" b="1" dirty="0" smtClean="0"/>
          </a:p>
          <a:p>
            <a:pPr lvl="1"/>
            <a:r>
              <a:rPr lang="en-GB" dirty="0" smtClean="0"/>
              <a:t>Daily </a:t>
            </a:r>
            <a:r>
              <a:rPr lang="en-GB" b="1" dirty="0" smtClean="0"/>
              <a:t>checks of measures in place and continuous improvement</a:t>
            </a:r>
            <a:endParaRPr lang="en-GB" dirty="0"/>
          </a:p>
          <a:p>
            <a:pPr marL="457200" lvl="1" indent="0">
              <a:buNone/>
            </a:pPr>
            <a:endParaRPr lang="en-US" b="1" dirty="0" smtClean="0"/>
          </a:p>
          <a:p>
            <a:pPr lvl="1"/>
            <a:endParaRPr lang="en-US" sz="800" b="1" dirty="0" smtClean="0"/>
          </a:p>
          <a:p>
            <a:pPr marL="457200" lvl="1" indent="0">
              <a:buNone/>
            </a:pPr>
            <a:endParaRPr lang="en-US" sz="800" b="1" dirty="0" smtClean="0"/>
          </a:p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504056"/>
          </a:xfrm>
        </p:spPr>
        <p:txBody>
          <a:bodyPr/>
          <a:lstStyle/>
          <a:p>
            <a:r>
              <a:rPr lang="en-US" sz="1800" b="1" dirty="0" smtClean="0"/>
              <a:t>PROCESSES HAVE BEEN ADAPTED</a:t>
            </a:r>
            <a:br>
              <a:rPr lang="en-US" sz="1800" b="1" dirty="0" smtClean="0"/>
            </a:b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6852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9512" y="843558"/>
            <a:ext cx="8856984" cy="4032448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GB" sz="1800" b="1" dirty="0"/>
              <a:t>Safety precautions taken at Guinea, Sierra Leone and Liberia </a:t>
            </a:r>
            <a:r>
              <a:rPr lang="en-GB" sz="1800" b="1" dirty="0" smtClean="0"/>
              <a:t>airports</a:t>
            </a:r>
          </a:p>
          <a:p>
            <a:pPr marL="0" lvl="0" indent="0">
              <a:lnSpc>
                <a:spcPct val="115000"/>
              </a:lnSpc>
              <a:buNone/>
            </a:pPr>
            <a:endParaRPr lang="en-GB" sz="800" b="1" dirty="0" smtClean="0"/>
          </a:p>
          <a:p>
            <a:pPr lvl="0">
              <a:lnSpc>
                <a:spcPct val="115000"/>
              </a:lnSpc>
            </a:pPr>
            <a:r>
              <a:rPr lang="en-GB" sz="1800" b="1" dirty="0" smtClean="0"/>
              <a:t>Support airport exit screening of passengers by </a:t>
            </a:r>
            <a:r>
              <a:rPr lang="en-GB" sz="1800" b="1" dirty="0"/>
              <a:t>local ministries of health </a:t>
            </a:r>
            <a:r>
              <a:rPr lang="en-GB" sz="1800" b="1" dirty="0" smtClean="0"/>
              <a:t>&amp; </a:t>
            </a:r>
            <a:r>
              <a:rPr lang="en-GB" sz="1800" b="1" dirty="0"/>
              <a:t>airport </a:t>
            </a:r>
            <a:r>
              <a:rPr lang="en-GB" sz="1800" b="1" dirty="0" smtClean="0"/>
              <a:t>authorities</a:t>
            </a:r>
            <a:endParaRPr lang="en-GB" sz="1800" dirty="0"/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dirty="0" smtClean="0"/>
              <a:t>Primary screening</a:t>
            </a:r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dirty="0" smtClean="0"/>
              <a:t>Secondary screening</a:t>
            </a:r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dirty="0" smtClean="0"/>
              <a:t>‘</a:t>
            </a:r>
            <a:r>
              <a:rPr lang="en-GB" dirty="0"/>
              <a:t>Risk’ passengers are denied boarding a </a:t>
            </a:r>
            <a:r>
              <a:rPr lang="en-GB" dirty="0" smtClean="0"/>
              <a:t>flight</a:t>
            </a:r>
          </a:p>
          <a:p>
            <a:pPr marL="457200" lvl="1" indent="0">
              <a:lnSpc>
                <a:spcPct val="115000"/>
              </a:lnSpc>
              <a:buNone/>
            </a:pPr>
            <a:endParaRPr lang="en-GB" sz="800" dirty="0"/>
          </a:p>
          <a:p>
            <a:pPr lvl="0">
              <a:lnSpc>
                <a:spcPct val="115000"/>
              </a:lnSpc>
            </a:pPr>
            <a:r>
              <a:rPr lang="en-GB" sz="1800" b="1" dirty="0" smtClean="0"/>
              <a:t>Luggage check for </a:t>
            </a:r>
            <a:r>
              <a:rPr lang="en-GB" sz="1800" b="1" dirty="0"/>
              <a:t>perishables </a:t>
            </a:r>
            <a:r>
              <a:rPr lang="en-GB" sz="1800" b="1" dirty="0" smtClean="0"/>
              <a:t>as </a:t>
            </a:r>
            <a:r>
              <a:rPr lang="en-GB" sz="1800" b="1" dirty="0"/>
              <a:t>prevention </a:t>
            </a:r>
            <a:r>
              <a:rPr lang="en-GB" sz="1800" b="1" dirty="0" smtClean="0"/>
              <a:t>of leaking </a:t>
            </a:r>
            <a:r>
              <a:rPr lang="en-GB" sz="1800" b="1" dirty="0"/>
              <a:t>bags </a:t>
            </a:r>
            <a:r>
              <a:rPr lang="en-GB" sz="1800" b="1" dirty="0" smtClean="0"/>
              <a:t>(sanitary reasons)</a:t>
            </a:r>
          </a:p>
          <a:p>
            <a:pPr lvl="0">
              <a:lnSpc>
                <a:spcPct val="115000"/>
              </a:lnSpc>
            </a:pPr>
            <a:endParaRPr lang="en-GB" sz="800" b="1" dirty="0" smtClean="0"/>
          </a:p>
          <a:p>
            <a:pPr lvl="0">
              <a:lnSpc>
                <a:spcPct val="115000"/>
              </a:lnSpc>
            </a:pPr>
            <a:r>
              <a:rPr lang="en-GB" sz="1800" b="1" dirty="0" smtClean="0"/>
              <a:t>Distribution </a:t>
            </a:r>
            <a:r>
              <a:rPr lang="en-GB" sz="1800" b="1" dirty="0"/>
              <a:t>of </a:t>
            </a:r>
            <a:r>
              <a:rPr lang="en-GB" sz="1800" b="1" dirty="0" smtClean="0"/>
              <a:t>information flyers and Passenger </a:t>
            </a:r>
            <a:r>
              <a:rPr lang="en-GB" sz="1800" b="1" dirty="0"/>
              <a:t>Locator Cards (PLC) </a:t>
            </a:r>
            <a:r>
              <a:rPr lang="en-GB" sz="1800" b="1" dirty="0" smtClean="0"/>
              <a:t>                     at departing gates</a:t>
            </a:r>
          </a:p>
          <a:p>
            <a:pPr marL="0" lvl="0" indent="0">
              <a:lnSpc>
                <a:spcPct val="115000"/>
              </a:lnSpc>
              <a:buNone/>
            </a:pPr>
            <a:endParaRPr lang="en-GB" sz="800" b="1" dirty="0"/>
          </a:p>
          <a:p>
            <a:pPr marL="0" lvl="0" indent="0">
              <a:lnSpc>
                <a:spcPct val="115000"/>
              </a:lnSpc>
              <a:buNone/>
            </a:pPr>
            <a:endParaRPr lang="en-GB" sz="8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12968" cy="504056"/>
          </a:xfrm>
        </p:spPr>
        <p:txBody>
          <a:bodyPr/>
          <a:lstStyle/>
          <a:p>
            <a:r>
              <a:rPr lang="en-US" sz="1800" b="1" dirty="0" smtClean="0">
                <a:solidFill>
                  <a:prstClr val="white"/>
                </a:solidFill>
              </a:rPr>
              <a:t> PROCESSES </a:t>
            </a:r>
            <a:r>
              <a:rPr lang="en-US" sz="1800" b="1" dirty="0">
                <a:solidFill>
                  <a:prstClr val="white"/>
                </a:solidFill>
              </a:rPr>
              <a:t>HAVE BEEN ADAPTED</a:t>
            </a:r>
            <a:br>
              <a:rPr lang="en-US" sz="1800" b="1" dirty="0">
                <a:solidFill>
                  <a:prstClr val="white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9512" y="843558"/>
            <a:ext cx="8712968" cy="4104456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fr-BE" sz="7200" b="1" dirty="0" smtClean="0"/>
              <a:t>Safety </a:t>
            </a:r>
            <a:r>
              <a:rPr lang="fr-BE" sz="7200" b="1" dirty="0" err="1" smtClean="0"/>
              <a:t>precautions</a:t>
            </a:r>
            <a:r>
              <a:rPr lang="fr-BE" sz="7200" b="1" dirty="0" smtClean="0"/>
              <a:t> and standard operating </a:t>
            </a:r>
            <a:r>
              <a:rPr lang="fr-BE" sz="7200" b="1" dirty="0" err="1" smtClean="0"/>
              <a:t>procedure</a:t>
            </a:r>
            <a:r>
              <a:rPr lang="fr-BE" sz="7200" b="1" dirty="0" smtClean="0"/>
              <a:t> in-flight</a:t>
            </a:r>
            <a:endParaRPr lang="en-GB" sz="7200" b="1" dirty="0" smtClean="0"/>
          </a:p>
          <a:p>
            <a:pPr marL="0" lvl="0" indent="0">
              <a:lnSpc>
                <a:spcPct val="115000"/>
              </a:lnSpc>
              <a:buNone/>
            </a:pPr>
            <a:endParaRPr lang="en-GB" sz="7200" b="1" dirty="0"/>
          </a:p>
          <a:p>
            <a:pPr lvl="0">
              <a:lnSpc>
                <a:spcPct val="115000"/>
              </a:lnSpc>
            </a:pPr>
            <a:r>
              <a:rPr lang="en-GB" sz="7200" b="1" dirty="0" smtClean="0"/>
              <a:t>Adapt standard operating procedure with specific guidelines in case a passenger is showing symptoms of EVD</a:t>
            </a:r>
            <a:r>
              <a:rPr lang="en-GB" sz="7200" dirty="0" smtClean="0"/>
              <a:t>:</a:t>
            </a:r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sz="7200" dirty="0" smtClean="0"/>
              <a:t>Isolation of ill passenger </a:t>
            </a:r>
          </a:p>
          <a:p>
            <a:pPr lvl="1">
              <a:lnSpc>
                <a:spcPct val="120000"/>
              </a:lnSpc>
              <a:buFont typeface="Courier New"/>
              <a:buChar char="o"/>
            </a:pPr>
            <a:r>
              <a:rPr lang="en-GB" sz="7200" dirty="0" smtClean="0"/>
              <a:t>Assessment of possible exposure to the virus, use of checklist, notification of positive outcome to health authorities </a:t>
            </a:r>
          </a:p>
          <a:p>
            <a:pPr lvl="1">
              <a:lnSpc>
                <a:spcPct val="115000"/>
              </a:lnSpc>
              <a:buFont typeface="Courier New"/>
              <a:buChar char="o"/>
            </a:pPr>
            <a:r>
              <a:rPr lang="en-GB" sz="7200" dirty="0" smtClean="0"/>
              <a:t>Upon arrival at Brussels Airport, medically trained ground staff and health authorities take charge and will decide on further steps as per standard procedure</a:t>
            </a:r>
          </a:p>
          <a:p>
            <a:pPr lvl="1">
              <a:lnSpc>
                <a:spcPct val="115000"/>
              </a:lnSpc>
              <a:buFont typeface="Courier New"/>
              <a:buChar char="o"/>
            </a:pPr>
            <a:endParaRPr lang="en-GB" sz="3200" dirty="0" smtClean="0"/>
          </a:p>
          <a:p>
            <a:pPr>
              <a:lnSpc>
                <a:spcPct val="115000"/>
              </a:lnSpc>
            </a:pPr>
            <a:r>
              <a:rPr lang="en-GB" sz="7200" b="1" dirty="0"/>
              <a:t>Equip all long-haul and medium-haul aircraft with a dedicated PPE kit,  </a:t>
            </a:r>
            <a:r>
              <a:rPr lang="en-GB" sz="7200" b="1" dirty="0" smtClean="0"/>
              <a:t>           </a:t>
            </a:r>
            <a:r>
              <a:rPr lang="en-GB" sz="7200" b="1" dirty="0"/>
              <a:t>non-contact thermometer, alcohol based hand sanitizers</a:t>
            </a:r>
          </a:p>
          <a:p>
            <a:pPr>
              <a:lnSpc>
                <a:spcPct val="115000"/>
              </a:lnSpc>
            </a:pPr>
            <a:endParaRPr lang="en-GB" sz="7400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12968" cy="504056"/>
          </a:xfrm>
        </p:spPr>
        <p:txBody>
          <a:bodyPr/>
          <a:lstStyle/>
          <a:p>
            <a:r>
              <a:rPr lang="en-US" sz="1800" b="1" dirty="0">
                <a:solidFill>
                  <a:prstClr val="white"/>
                </a:solidFill>
              </a:rPr>
              <a:t>PROCESSES HAVE BEEN ADAPTED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3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9512" y="771550"/>
            <a:ext cx="8712968" cy="4248472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GB" sz="1800" b="1" dirty="0"/>
              <a:t>Safety precautions </a:t>
            </a:r>
            <a:r>
              <a:rPr lang="en-GB" sz="1800" b="1" dirty="0" smtClean="0"/>
              <a:t>at </a:t>
            </a:r>
            <a:r>
              <a:rPr lang="en-GB" sz="1800" b="1" dirty="0"/>
              <a:t>Brussels Airport </a:t>
            </a:r>
            <a:r>
              <a:rPr lang="en-GB" sz="1800" b="1" dirty="0" smtClean="0"/>
              <a:t>for directs </a:t>
            </a:r>
            <a:r>
              <a:rPr lang="en-GB" sz="1800" b="1" dirty="0"/>
              <a:t>flights  </a:t>
            </a:r>
            <a:r>
              <a:rPr lang="en-GB" sz="1800" b="1" dirty="0" smtClean="0"/>
              <a:t>                                              from </a:t>
            </a:r>
            <a:r>
              <a:rPr lang="en-GB" sz="1800" b="1" dirty="0"/>
              <a:t>Guinea, Sierra Leone and Liberia</a:t>
            </a:r>
          </a:p>
          <a:p>
            <a:pPr marL="0" lvl="0" indent="0">
              <a:lnSpc>
                <a:spcPct val="115000"/>
              </a:lnSpc>
              <a:buNone/>
            </a:pPr>
            <a:endParaRPr lang="en-GB" sz="800" b="1" dirty="0" smtClean="0"/>
          </a:p>
          <a:p>
            <a:pPr marL="0" lvl="0" indent="0">
              <a:lnSpc>
                <a:spcPct val="115000"/>
              </a:lnSpc>
              <a:buNone/>
            </a:pPr>
            <a:endParaRPr lang="en-GB" sz="800" b="1" dirty="0" smtClean="0"/>
          </a:p>
          <a:p>
            <a:pPr>
              <a:lnSpc>
                <a:spcPct val="115000"/>
              </a:lnSpc>
            </a:pPr>
            <a:r>
              <a:rPr lang="en-GB" sz="1800" b="1" dirty="0" smtClean="0"/>
              <a:t>Entry </a:t>
            </a:r>
            <a:r>
              <a:rPr lang="en-GB" sz="1800" b="1" dirty="0"/>
              <a:t>screening of </a:t>
            </a:r>
            <a:r>
              <a:rPr lang="en-GB" sz="1800" b="1" dirty="0" smtClean="0"/>
              <a:t>passengers as an additional </a:t>
            </a:r>
            <a:r>
              <a:rPr lang="en-GB" sz="1800" b="1" dirty="0"/>
              <a:t>precaution to detect travellers </a:t>
            </a:r>
            <a:r>
              <a:rPr lang="en-GB" sz="1800" b="1" dirty="0" smtClean="0"/>
              <a:t>with </a:t>
            </a:r>
            <a:r>
              <a:rPr lang="en-GB" sz="1800" b="1" dirty="0"/>
              <a:t>fever upon arrival in </a:t>
            </a:r>
            <a:r>
              <a:rPr lang="en-GB" sz="1800" b="1" dirty="0" smtClean="0"/>
              <a:t>Brussels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dirty="0" smtClean="0"/>
              <a:t>Implemented October 20, 2014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dirty="0"/>
              <a:t>All passengers, in transit and with final destination Brussels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dirty="0" smtClean="0"/>
              <a:t>Process </a:t>
            </a:r>
            <a:r>
              <a:rPr lang="en-GB" dirty="0"/>
              <a:t>and procedures </a:t>
            </a:r>
            <a:r>
              <a:rPr lang="en-GB" dirty="0" smtClean="0"/>
              <a:t>by Public </a:t>
            </a:r>
            <a:r>
              <a:rPr lang="en-GB" dirty="0"/>
              <a:t>Health </a:t>
            </a:r>
            <a:r>
              <a:rPr lang="en-GB" dirty="0" smtClean="0"/>
              <a:t>Belgium</a:t>
            </a:r>
          </a:p>
          <a:p>
            <a:pPr lvl="0"/>
            <a:endParaRPr lang="en-GB" sz="800" dirty="0" smtClean="0"/>
          </a:p>
          <a:p>
            <a:pPr lvl="0"/>
            <a:r>
              <a:rPr lang="en-GB" sz="1800" b="1" dirty="0" smtClean="0"/>
              <a:t>Luggage screening </a:t>
            </a:r>
            <a:r>
              <a:rPr lang="en-GB" sz="1800" b="1" dirty="0"/>
              <a:t>on arrival in Brussels by a specialized </a:t>
            </a:r>
            <a:r>
              <a:rPr lang="en-GB" sz="1800" b="1" dirty="0" smtClean="0"/>
              <a:t>firm:  	</a:t>
            </a:r>
          </a:p>
          <a:p>
            <a:pPr marL="0" lvl="0" indent="0">
              <a:buNone/>
            </a:pPr>
            <a:r>
              <a:rPr lang="en-GB" sz="1800" b="1" dirty="0" smtClean="0"/>
              <a:t>      </a:t>
            </a:r>
            <a:r>
              <a:rPr lang="en-GB" sz="1800" dirty="0" smtClean="0"/>
              <a:t>leaking </a:t>
            </a:r>
            <a:r>
              <a:rPr lang="en-GB" sz="1800" dirty="0"/>
              <a:t>bags </a:t>
            </a:r>
            <a:r>
              <a:rPr lang="en-GB" sz="1800" dirty="0" smtClean="0"/>
              <a:t>are destroyed and contaminated </a:t>
            </a:r>
            <a:r>
              <a:rPr lang="en-GB" sz="1800" dirty="0"/>
              <a:t>bags </a:t>
            </a:r>
            <a:r>
              <a:rPr lang="en-GB" sz="1800" dirty="0" smtClean="0"/>
              <a:t>disinfected</a:t>
            </a:r>
          </a:p>
          <a:p>
            <a:pPr lvl="0"/>
            <a:endParaRPr lang="fr-BE" sz="2900" b="1" dirty="0"/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12968" cy="504056"/>
          </a:xfrm>
        </p:spPr>
        <p:txBody>
          <a:bodyPr/>
          <a:lstStyle/>
          <a:p>
            <a:r>
              <a:rPr lang="en-US" sz="1800" b="1" dirty="0">
                <a:solidFill>
                  <a:prstClr val="white"/>
                </a:solidFill>
              </a:rPr>
              <a:t>PROCESSES HAVE BEEN ADAPTED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883965"/>
            <a:ext cx="1471410" cy="53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7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717429" y="1168549"/>
            <a:ext cx="5184576" cy="3888432"/>
          </a:xfrm>
        </p:spPr>
        <p:txBody>
          <a:bodyPr>
            <a:noAutofit/>
          </a:bodyPr>
          <a:lstStyle/>
          <a:p>
            <a:r>
              <a:rPr lang="en-US" sz="1600" dirty="0" smtClean="0"/>
              <a:t>Within </a:t>
            </a:r>
            <a:r>
              <a:rPr lang="en-US" sz="1600" b="1" dirty="0" smtClean="0"/>
              <a:t>12 months, we welcomed 90,000 guests</a:t>
            </a:r>
            <a:r>
              <a:rPr lang="en-US" sz="1600" dirty="0" smtClean="0"/>
              <a:t> on board of our flights to Conakry, Monrovia and Freetown (mainly health-care workers)</a:t>
            </a:r>
          </a:p>
          <a:p>
            <a:endParaRPr lang="en-US" sz="1000" dirty="0" smtClean="0"/>
          </a:p>
          <a:p>
            <a:r>
              <a:rPr lang="en-US" sz="1600" dirty="0" smtClean="0"/>
              <a:t>Up to now, </a:t>
            </a:r>
            <a:r>
              <a:rPr lang="en-US" sz="1600" b="1" dirty="0" smtClean="0"/>
              <a:t>we didn’t have one single contagious passenger </a:t>
            </a:r>
            <a:r>
              <a:rPr lang="en-US" sz="1600" dirty="0" smtClean="0"/>
              <a:t>on board</a:t>
            </a:r>
          </a:p>
          <a:p>
            <a:endParaRPr lang="en-US" sz="1000" dirty="0" smtClean="0"/>
          </a:p>
          <a:p>
            <a:r>
              <a:rPr lang="en-US" sz="1600" dirty="0" smtClean="0"/>
              <a:t>In the few suspicious cases, </a:t>
            </a:r>
            <a:r>
              <a:rPr lang="en-US" sz="1600" b="1" dirty="0" smtClean="0"/>
              <a:t>the procedures in place have at all times strictly been respected</a:t>
            </a:r>
          </a:p>
          <a:p>
            <a:endParaRPr lang="en-US" sz="1000" dirty="0" smtClean="0"/>
          </a:p>
          <a:p>
            <a:r>
              <a:rPr lang="en-US" sz="1600" b="1" dirty="0" smtClean="0"/>
              <a:t>As the situation has very much enhanced, we have increased our frequencies to Monrovia and Freetown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504056"/>
          </a:xfrm>
        </p:spPr>
        <p:txBody>
          <a:bodyPr/>
          <a:lstStyle/>
          <a:p>
            <a:r>
              <a:rPr lang="en-US" sz="1800" b="1" dirty="0" smtClean="0"/>
              <a:t>TOWARDS THE  END OF EBOLA &amp; THE WAY TO NORMAL OPERATIONS</a:t>
            </a:r>
            <a:endParaRPr lang="en-US" sz="1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4" y="915566"/>
            <a:ext cx="3162861" cy="165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hearttoheart.org/wp-content/uploads/2015/05/Liberia-Children-Happy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5" y="2765500"/>
            <a:ext cx="3162861" cy="210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ricaIsNotEbola-Logo.png">
            <a:hlinkClick r:id="rId5"/>
          </p:cNvPr>
          <p:cNvPicPr/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105774" y="-71611"/>
            <a:ext cx="1057275" cy="11210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36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9512" y="915566"/>
            <a:ext cx="8712968" cy="3675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 smtClean="0"/>
              <a:t>We see it as our responsibility to continue supporting the three countries and to spread the word about the beautiful African continent </a:t>
            </a:r>
            <a:endParaRPr lang="en-US" sz="1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504056"/>
          </a:xfrm>
        </p:spPr>
        <p:txBody>
          <a:bodyPr/>
          <a:lstStyle/>
          <a:p>
            <a:r>
              <a:rPr lang="en-US" sz="1800" b="1" dirty="0" smtClean="0"/>
              <a:t>THE SITUATION IS ENHANCING, BUT IT’S NOT TOTALLY OVER YET…</a:t>
            </a:r>
            <a:endParaRPr lang="en-US" sz="1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24" y="1707654"/>
            <a:ext cx="5061347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7895" y="3929665"/>
            <a:ext cx="5450519" cy="957955"/>
          </a:xfrm>
          <a:prstGeom prst="rect">
            <a:avLst/>
          </a:prstGeom>
        </p:spPr>
        <p:txBody>
          <a:bodyPr wrap="none" lIns="34284" tIns="17145" rIns="34284" bIns="17145">
            <a:spAutoFit/>
          </a:bodyPr>
          <a:lstStyle/>
          <a:p>
            <a:pPr algn="ctr" defTabSz="3095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tx1"/>
                </a:solidFill>
                <a:latin typeface="Open Sans Light"/>
                <a:cs typeface="Helvetica"/>
                <a:sym typeface="Helvetica Light"/>
              </a:rPr>
              <a:t>#</a:t>
            </a:r>
            <a:r>
              <a:rPr lang="en-US" sz="2000" b="1" kern="0" dirty="0" err="1" smtClean="0">
                <a:solidFill>
                  <a:schemeClr val="tx1"/>
                </a:solidFill>
                <a:latin typeface="Open Sans Light"/>
                <a:cs typeface="Helvetica"/>
                <a:sym typeface="Helvetica Light"/>
              </a:rPr>
              <a:t>AfricaIsNotEbola</a:t>
            </a:r>
            <a:endParaRPr lang="en-US" sz="2000" b="1" kern="0" dirty="0" smtClean="0">
              <a:solidFill>
                <a:schemeClr val="tx1"/>
              </a:solidFill>
              <a:latin typeface="Open Sans Light"/>
              <a:cs typeface="Helvetica"/>
              <a:sym typeface="Helvetica Light"/>
            </a:endParaRPr>
          </a:p>
          <a:p>
            <a:pPr algn="ctr" defTabSz="3095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tx1"/>
                </a:solidFill>
                <a:latin typeface="Open Sans Light"/>
                <a:cs typeface="Helvetica"/>
                <a:sym typeface="Helvetica Light"/>
              </a:rPr>
              <a:t>www.africaisnotebola.com</a:t>
            </a:r>
          </a:p>
          <a:p>
            <a:pPr algn="ctr" defTabSz="3095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tx1"/>
                </a:solidFill>
                <a:latin typeface="Open Sans Light"/>
                <a:cs typeface="Helvetica"/>
                <a:sym typeface="Helvetica Light"/>
              </a:rPr>
              <a:t>https://</a:t>
            </a:r>
            <a:r>
              <a:rPr lang="en-US" sz="2000" b="1" kern="0" dirty="0" smtClean="0">
                <a:solidFill>
                  <a:schemeClr val="tx1"/>
                </a:solidFill>
                <a:latin typeface="Open Sans Light"/>
                <a:cs typeface="Helvetica"/>
                <a:sym typeface="Helvetica Light"/>
              </a:rPr>
              <a:t>www.facebook.com/AfricaIsNotEbola</a:t>
            </a:r>
            <a:endParaRPr lang="en-US" sz="2000" b="1" kern="0" dirty="0">
              <a:solidFill>
                <a:schemeClr val="tx1"/>
              </a:solidFill>
              <a:latin typeface="Open Sans Light"/>
              <a:cs typeface="Helvetica"/>
              <a:sym typeface="Helvetica Light"/>
            </a:endParaRPr>
          </a:p>
        </p:txBody>
      </p:sp>
      <p:pic>
        <p:nvPicPr>
          <p:cNvPr id="6" name="AfricaIsNotEbola-Logo.png">
            <a:hlinkClick r:id="rId4"/>
          </p:cNvPr>
          <p:cNvPicPr/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8105774" y="-71611"/>
            <a:ext cx="1057275" cy="11210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96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7"/>
          <p:cNvSpPr txBox="1">
            <a:spLocks noGrp="1"/>
          </p:cNvSpPr>
          <p:nvPr>
            <p:ph idx="10"/>
          </p:nvPr>
        </p:nvSpPr>
        <p:spPr>
          <a:xfrm>
            <a:off x="3203848" y="843562"/>
            <a:ext cx="8712968" cy="4568507"/>
          </a:xfrm>
          <a:prstGeom prst="rect">
            <a:avLst/>
          </a:prstGeom>
          <a:noFill/>
        </p:spPr>
        <p:txBody>
          <a:bodyPr wrap="square" lIns="74243" tIns="37122" rIns="74243" bIns="37122" rtlCol="0">
            <a:spAutoFit/>
          </a:bodyPr>
          <a:lstStyle/>
          <a:p>
            <a:pPr defTabSz="796779">
              <a:spcBef>
                <a:spcPts val="0"/>
              </a:spcBef>
            </a:pPr>
            <a:r>
              <a:rPr lang="en-GB" sz="1400" b="1" dirty="0">
                <a:latin typeface="Open Sans Light"/>
                <a:ea typeface="Verdana" pitchFamily="34" charset="0"/>
                <a:cs typeface="Arial" pitchFamily="34" charset="0"/>
              </a:rPr>
              <a:t>3,500 employees </a:t>
            </a:r>
            <a:r>
              <a:rPr lang="en-GB" sz="1400" dirty="0">
                <a:latin typeface="Open Sans Light"/>
                <a:ea typeface="Verdana" pitchFamily="34" charset="0"/>
                <a:cs typeface="Arial" pitchFamily="34" charset="0"/>
              </a:rPr>
              <a:t>(45 different nationalities) </a:t>
            </a:r>
          </a:p>
          <a:p>
            <a:pPr marL="0" indent="0" defTabSz="796779">
              <a:spcBef>
                <a:spcPts val="0"/>
              </a:spcBef>
              <a:buNone/>
            </a:pPr>
            <a:endParaRPr lang="en-GB" sz="1400" b="1" dirty="0" smtClean="0">
              <a:latin typeface="Open Sans Light"/>
              <a:ea typeface="Verdana" pitchFamily="34" charset="0"/>
              <a:cs typeface="Arial" pitchFamily="34" charset="0"/>
            </a:endParaRPr>
          </a:p>
          <a:p>
            <a:pPr marL="0" indent="0" defTabSz="796779">
              <a:spcBef>
                <a:spcPts val="0"/>
              </a:spcBef>
              <a:buNone/>
            </a:pPr>
            <a:endParaRPr lang="en-GB" sz="1400" b="1" dirty="0">
              <a:latin typeface="Open Sans Light"/>
              <a:ea typeface="Verdana" pitchFamily="34" charset="0"/>
              <a:cs typeface="Arial" pitchFamily="34" charset="0"/>
            </a:endParaRPr>
          </a:p>
          <a:p>
            <a:pPr defTabSz="796779">
              <a:spcBef>
                <a:spcPts val="0"/>
              </a:spcBef>
            </a:pPr>
            <a:r>
              <a:rPr lang="en-GB" sz="1400" b="1" dirty="0">
                <a:latin typeface="Open Sans Light"/>
                <a:ea typeface="Verdana" pitchFamily="34" charset="0"/>
                <a:cs typeface="Arial" pitchFamily="34" charset="0"/>
              </a:rPr>
              <a:t>We generate 10,000 indirect jobs </a:t>
            </a:r>
            <a:endParaRPr lang="en-GB" sz="1400" dirty="0">
              <a:latin typeface="Open Sans Light"/>
              <a:ea typeface="Verdana" pitchFamily="34" charset="0"/>
              <a:cs typeface="Arial" pitchFamily="34" charset="0"/>
            </a:endParaRPr>
          </a:p>
          <a:p>
            <a:pPr defTabSz="796779">
              <a:spcBef>
                <a:spcPts val="0"/>
              </a:spcBef>
            </a:pPr>
            <a:endParaRPr lang="en-GB" sz="1400" b="1" dirty="0" smtClean="0">
              <a:latin typeface="Open Sans Light"/>
              <a:ea typeface="Verdana" pitchFamily="34" charset="0"/>
              <a:cs typeface="Arial" pitchFamily="34" charset="0"/>
            </a:endParaRPr>
          </a:p>
          <a:p>
            <a:pPr defTabSz="796779">
              <a:spcBef>
                <a:spcPts val="0"/>
              </a:spcBef>
            </a:pPr>
            <a:endParaRPr lang="en-GB" sz="1400" b="1" dirty="0">
              <a:latin typeface="Open Sans Light"/>
              <a:ea typeface="Verdana" pitchFamily="34" charset="0"/>
              <a:cs typeface="Arial" pitchFamily="34" charset="0"/>
            </a:endParaRPr>
          </a:p>
          <a:p>
            <a:pPr marL="232009" indent="-232009" defTabSz="796779">
              <a:spcBef>
                <a:spcPts val="0"/>
              </a:spcBef>
            </a:pPr>
            <a:r>
              <a:rPr lang="en-US" sz="1400" b="1" dirty="0">
                <a:latin typeface="Open Sans Light"/>
                <a:ea typeface="Verdana" pitchFamily="34" charset="0"/>
                <a:cs typeface="Arial" pitchFamily="34" charset="0"/>
              </a:rPr>
              <a:t>  More than 80 destinations :	</a:t>
            </a:r>
            <a:r>
              <a:rPr lang="en-US" sz="1400" dirty="0">
                <a:latin typeface="Open Sans Light"/>
                <a:ea typeface="Verdana" pitchFamily="34" charset="0"/>
                <a:cs typeface="Arial" pitchFamily="34" charset="0"/>
              </a:rPr>
              <a:t>64 in Europe</a:t>
            </a:r>
          </a:p>
          <a:p>
            <a:pPr marL="112667" lvl="1" indent="0" defTabSz="796779">
              <a:spcBef>
                <a:spcPts val="0"/>
              </a:spcBef>
              <a:buNone/>
            </a:pPr>
            <a:r>
              <a:rPr lang="en-US" sz="1400" dirty="0">
                <a:latin typeface="Open Sans Light"/>
                <a:ea typeface="Verdana" pitchFamily="34" charset="0"/>
                <a:cs typeface="Arial" pitchFamily="34" charset="0"/>
              </a:rPr>
              <a:t>				19 in Africa  </a:t>
            </a:r>
          </a:p>
          <a:p>
            <a:pPr marL="112667" lvl="1" indent="0" defTabSz="796779">
              <a:spcBef>
                <a:spcPts val="0"/>
              </a:spcBef>
              <a:buNone/>
            </a:pPr>
            <a:r>
              <a:rPr lang="en-US" sz="1400" dirty="0">
                <a:latin typeface="Open Sans Light"/>
                <a:ea typeface="Verdana" pitchFamily="34" charset="0"/>
                <a:cs typeface="Arial" pitchFamily="34" charset="0"/>
              </a:rPr>
              <a:t>				  2 in the US</a:t>
            </a:r>
          </a:p>
          <a:p>
            <a:pPr marL="232009" indent="-232009" defTabSz="796779">
              <a:spcBef>
                <a:spcPts val="0"/>
              </a:spcBef>
            </a:pPr>
            <a:endParaRPr lang="en-US" sz="1400" b="1" dirty="0" smtClean="0">
              <a:latin typeface="Open Sans Light"/>
              <a:ea typeface="Verdana" pitchFamily="34" charset="0"/>
              <a:cs typeface="Arial" pitchFamily="34" charset="0"/>
            </a:endParaRPr>
          </a:p>
          <a:p>
            <a:pPr marL="232009" indent="-232009" defTabSz="796779">
              <a:spcBef>
                <a:spcPts val="0"/>
              </a:spcBef>
            </a:pPr>
            <a:endParaRPr lang="en-US" sz="1400" b="1" dirty="0">
              <a:latin typeface="Open Sans Light"/>
              <a:ea typeface="Verdana" pitchFamily="34" charset="0"/>
              <a:cs typeface="Arial" pitchFamily="34" charset="0"/>
            </a:endParaRPr>
          </a:p>
          <a:p>
            <a:pPr marL="232009" indent="-232009" defTabSz="796779">
              <a:spcBef>
                <a:spcPts val="0"/>
              </a:spcBef>
            </a:pPr>
            <a:r>
              <a:rPr lang="en-US" sz="1400" b="1" dirty="0">
                <a:latin typeface="Open Sans Light"/>
                <a:ea typeface="Verdana" pitchFamily="34" charset="0"/>
                <a:cs typeface="Arial" pitchFamily="34" charset="0"/>
              </a:rPr>
              <a:t>  Number of guests : 	</a:t>
            </a:r>
            <a:r>
              <a:rPr lang="en-US" sz="1400" dirty="0">
                <a:latin typeface="Open Sans Light"/>
                <a:ea typeface="Verdana" pitchFamily="34" charset="0"/>
                <a:cs typeface="Arial" pitchFamily="34" charset="0"/>
              </a:rPr>
              <a:t>In 2014:  6.6 million (+13% PY)</a:t>
            </a:r>
          </a:p>
          <a:p>
            <a:pPr marL="399900" lvl="1" indent="0" defTabSz="796779">
              <a:spcBef>
                <a:spcPts val="0"/>
              </a:spcBef>
              <a:buNone/>
            </a:pPr>
            <a:r>
              <a:rPr lang="en-US" sz="1200" dirty="0">
                <a:latin typeface="Open Sans Light"/>
                <a:ea typeface="Verdana" pitchFamily="34" charset="0"/>
                <a:cs typeface="Arial" pitchFamily="34" charset="0"/>
              </a:rPr>
              <a:t> 			</a:t>
            </a:r>
            <a:r>
              <a:rPr lang="en-US" sz="1400" dirty="0" smtClean="0">
                <a:latin typeface="Open Sans Light"/>
                <a:ea typeface="Verdana" pitchFamily="34" charset="0"/>
                <a:cs typeface="Arial" pitchFamily="34" charset="0"/>
              </a:rPr>
              <a:t>JAN-JUN 2015: +12% </a:t>
            </a:r>
          </a:p>
          <a:p>
            <a:pPr marL="399900" lvl="1" indent="0" defTabSz="796779">
              <a:spcBef>
                <a:spcPts val="0"/>
              </a:spcBef>
              <a:buNone/>
            </a:pPr>
            <a:endParaRPr lang="en-US" sz="1400" b="1" dirty="0">
              <a:latin typeface="Open Sans Light"/>
              <a:ea typeface="Verdana" pitchFamily="34" charset="0"/>
              <a:cs typeface="Arial" pitchFamily="34" charset="0"/>
            </a:endParaRPr>
          </a:p>
          <a:p>
            <a:pPr marL="399900" lvl="1" indent="0" defTabSz="796779">
              <a:spcBef>
                <a:spcPts val="0"/>
              </a:spcBef>
              <a:buNone/>
            </a:pPr>
            <a:endParaRPr lang="en-US" sz="1400" b="1" dirty="0">
              <a:latin typeface="Open Sans Light"/>
              <a:ea typeface="Verdana" pitchFamily="34" charset="0"/>
              <a:cs typeface="Arial" pitchFamily="34" charset="0"/>
            </a:endParaRPr>
          </a:p>
          <a:p>
            <a:pPr marL="232009" indent="-232009" defTabSz="796779">
              <a:spcBef>
                <a:spcPts val="0"/>
              </a:spcBef>
            </a:pPr>
            <a:r>
              <a:rPr lang="en-US" sz="1400" b="1" dirty="0">
                <a:latin typeface="Open Sans Light"/>
                <a:ea typeface="Verdana" pitchFamily="34" charset="0"/>
                <a:cs typeface="Arial" pitchFamily="34" charset="0"/>
              </a:rPr>
              <a:t>   47 aircraft</a:t>
            </a:r>
          </a:p>
          <a:p>
            <a:pPr marL="0" indent="0" defTabSz="796779">
              <a:spcBef>
                <a:spcPts val="0"/>
              </a:spcBef>
              <a:buNone/>
            </a:pPr>
            <a:r>
              <a:rPr lang="en-US" sz="1400" b="1" dirty="0">
                <a:latin typeface="Open Sans Light"/>
                <a:ea typeface="Verdana" pitchFamily="34" charset="0"/>
                <a:cs typeface="Arial" pitchFamily="34" charset="0"/>
              </a:rPr>
              <a:t>	</a:t>
            </a:r>
            <a:r>
              <a:rPr lang="en-US" sz="1400" dirty="0">
                <a:latin typeface="Open Sans Light"/>
                <a:ea typeface="Verdana" pitchFamily="34" charset="0"/>
                <a:cs typeface="Arial" pitchFamily="34" charset="0"/>
              </a:rPr>
              <a:t>8 A330  			18 A319</a:t>
            </a:r>
          </a:p>
          <a:p>
            <a:pPr marL="0" indent="0" defTabSz="796779">
              <a:spcBef>
                <a:spcPts val="0"/>
              </a:spcBef>
              <a:buNone/>
            </a:pPr>
            <a:r>
              <a:rPr lang="en-US" sz="1400" dirty="0">
                <a:latin typeface="Open Sans Light"/>
                <a:ea typeface="Verdana" pitchFamily="34" charset="0"/>
                <a:cs typeface="Arial" pitchFamily="34" charset="0"/>
              </a:rPr>
              <a:t>	7 A320 			12 AVRO RJ100</a:t>
            </a:r>
          </a:p>
          <a:p>
            <a:pPr marL="0" indent="0" defTabSz="796779">
              <a:spcBef>
                <a:spcPts val="0"/>
              </a:spcBef>
              <a:buNone/>
            </a:pPr>
            <a:r>
              <a:rPr lang="en-US" sz="1400" dirty="0">
                <a:latin typeface="Open Sans Light"/>
                <a:ea typeface="Verdana" pitchFamily="34" charset="0"/>
                <a:cs typeface="Arial" pitchFamily="34" charset="0"/>
              </a:rPr>
              <a:t>	2 DASH 8-Q400</a:t>
            </a:r>
          </a:p>
          <a:p>
            <a:pPr marL="232009" indent="-232009" defTabSz="796779">
              <a:spcBef>
                <a:spcPts val="0"/>
              </a:spcBef>
            </a:pPr>
            <a:endParaRPr lang="en-GB" sz="1300" b="1" dirty="0">
              <a:latin typeface="Open Sans Light"/>
              <a:ea typeface="Verdana" pitchFamily="34" charset="0"/>
              <a:cs typeface="Arial" pitchFamily="34" charset="0"/>
            </a:endParaRPr>
          </a:p>
          <a:p>
            <a:pPr marL="232009" indent="-232009" defTabSz="796779">
              <a:spcBef>
                <a:spcPts val="0"/>
              </a:spcBef>
            </a:pPr>
            <a:endParaRPr lang="en-GB" sz="1300" dirty="0">
              <a:latin typeface="Open Sans Light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179512" y="267494"/>
            <a:ext cx="8712968" cy="504056"/>
          </a:xfrm>
          <a:prstGeom prst="rect">
            <a:avLst/>
          </a:prstGeom>
        </p:spPr>
        <p:txBody>
          <a:bodyPr lIns="74174" tIns="37087" rIns="74174" bIns="37087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2D6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5pPr>
            <a:lvl6pPr marL="502371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6pPr>
            <a:lvl7pPr marL="1004743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7pPr>
            <a:lvl8pPr marL="1507114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8pPr>
            <a:lvl9pPr marL="2009485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 defTabSz="796046"/>
            <a:r>
              <a:rPr lang="en-GB" sz="1800" b="1" dirty="0">
                <a:solidFill>
                  <a:srgbClr val="FFFFFF"/>
                </a:solidFill>
                <a:latin typeface="Open Sans Light"/>
                <a:ea typeface="Verdana" pitchFamily="34" charset="0"/>
                <a:cs typeface="Verdana" pitchFamily="34" charset="0"/>
              </a:rPr>
              <a:t>OUR COMPANY </a:t>
            </a:r>
            <a:r>
              <a:rPr lang="en-GB" sz="1800" b="1" dirty="0" smtClean="0">
                <a:solidFill>
                  <a:srgbClr val="FFFFFF"/>
                </a:solidFill>
                <a:latin typeface="Open Sans Light"/>
                <a:ea typeface="Verdana" pitchFamily="34" charset="0"/>
                <a:cs typeface="Verdana" pitchFamily="34" charset="0"/>
              </a:rPr>
              <a:t>PROFILE</a:t>
            </a:r>
            <a:endParaRPr lang="en-GB" sz="1800" b="1" dirty="0">
              <a:solidFill>
                <a:srgbClr val="FFFFFF"/>
              </a:solidFill>
              <a:latin typeface="Open Sans Ligh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91630"/>
            <a:ext cx="268118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2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51" y="4731990"/>
            <a:ext cx="161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 noChangeArrowheads="1"/>
          </p:cNvSpPr>
          <p:nvPr>
            <p:ph idx="10"/>
          </p:nvPr>
        </p:nvSpPr>
        <p:spPr bwMode="auto">
          <a:xfrm>
            <a:off x="4657408" y="960097"/>
            <a:ext cx="4464496" cy="708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549" tIns="40774" rIns="81549" bIns="40774">
            <a:spAutoFit/>
          </a:bodyPr>
          <a:lstStyle/>
          <a:p>
            <a:pPr marL="232001" indent="-232001" defTabSz="796750">
              <a:spcBef>
                <a:spcPts val="0"/>
              </a:spcBef>
            </a:pPr>
            <a:r>
              <a:rPr lang="en-US" sz="1400" b="1" dirty="0" smtClean="0">
                <a:latin typeface="Open Sans Light"/>
                <a:cs typeface="Arial" pitchFamily="34" charset="0"/>
              </a:rPr>
              <a:t>90 </a:t>
            </a:r>
            <a:r>
              <a:rPr lang="en-US" sz="1400" b="1" dirty="0">
                <a:latin typeface="Open Sans Light"/>
                <a:cs typeface="Arial" pitchFamily="34" charset="0"/>
              </a:rPr>
              <a:t>years </a:t>
            </a:r>
            <a:r>
              <a:rPr lang="en-US" sz="1400" dirty="0">
                <a:latin typeface="Open Sans Light"/>
                <a:cs typeface="Arial" pitchFamily="34" charset="0"/>
              </a:rPr>
              <a:t>of </a:t>
            </a:r>
            <a:r>
              <a:rPr lang="en-US" sz="1400" dirty="0" smtClean="0">
                <a:latin typeface="Open Sans Light"/>
                <a:cs typeface="Arial" pitchFamily="34" charset="0"/>
              </a:rPr>
              <a:t>aviation </a:t>
            </a:r>
            <a:r>
              <a:rPr lang="en-US" sz="1400" b="1" dirty="0">
                <a:latin typeface="Open Sans Light"/>
                <a:cs typeface="Arial" pitchFamily="34" charset="0"/>
              </a:rPr>
              <a:t>experience </a:t>
            </a: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b="1" dirty="0" smtClean="0">
              <a:latin typeface="Open Sans Light"/>
              <a:cs typeface="Arial" pitchFamily="34" charset="0"/>
            </a:endParaRPr>
          </a:p>
          <a:p>
            <a:pPr marL="232001" indent="-232001" defTabSz="796750">
              <a:spcBef>
                <a:spcPts val="0"/>
              </a:spcBef>
            </a:pPr>
            <a:r>
              <a:rPr lang="en-US" sz="1400" dirty="0" smtClean="0">
                <a:latin typeface="Open Sans Light"/>
                <a:cs typeface="Arial" pitchFamily="34" charset="0"/>
              </a:rPr>
              <a:t>Up to </a:t>
            </a:r>
            <a:r>
              <a:rPr lang="en-US" sz="1400" b="1" dirty="0" smtClean="0">
                <a:latin typeface="Open Sans Light"/>
                <a:cs typeface="Arial" pitchFamily="34" charset="0"/>
              </a:rPr>
              <a:t>500 </a:t>
            </a:r>
            <a:r>
              <a:rPr lang="en-US" sz="1400" b="1" dirty="0">
                <a:latin typeface="Open Sans Light"/>
                <a:cs typeface="Arial" pitchFamily="34" charset="0"/>
              </a:rPr>
              <a:t>employees </a:t>
            </a:r>
            <a:r>
              <a:rPr lang="en-US" sz="1400" dirty="0" smtClean="0">
                <a:latin typeface="Open Sans Light"/>
                <a:cs typeface="Arial" pitchFamily="34" charset="0"/>
              </a:rPr>
              <a:t>in Africa</a:t>
            </a:r>
          </a:p>
          <a:p>
            <a:pPr marL="232001" indent="-232001" defTabSz="796750">
              <a:spcBef>
                <a:spcPts val="0"/>
              </a:spcBef>
            </a:pPr>
            <a:endParaRPr lang="en-US" sz="1400" b="1" dirty="0">
              <a:latin typeface="Open Sans Light"/>
              <a:cs typeface="Arial" pitchFamily="34" charset="0"/>
            </a:endParaRPr>
          </a:p>
          <a:p>
            <a:pPr marL="232001" indent="-232001" defTabSz="796750">
              <a:spcBef>
                <a:spcPts val="0"/>
              </a:spcBef>
            </a:pPr>
            <a:r>
              <a:rPr lang="en-US" sz="1400" b="1" dirty="0" smtClean="0">
                <a:latin typeface="Open Sans Light"/>
                <a:cs typeface="Arial" pitchFamily="34" charset="0"/>
              </a:rPr>
              <a:t>19 destinations  (90 </a:t>
            </a:r>
            <a:r>
              <a:rPr lang="en-US" sz="1400" b="1" dirty="0">
                <a:latin typeface="Open Sans Light"/>
                <a:cs typeface="Arial" pitchFamily="34" charset="0"/>
              </a:rPr>
              <a:t>connections per </a:t>
            </a:r>
            <a:r>
              <a:rPr lang="en-US" sz="1400" b="1" dirty="0" smtClean="0">
                <a:latin typeface="Open Sans Light"/>
                <a:cs typeface="Arial" pitchFamily="34" charset="0"/>
              </a:rPr>
              <a:t>week) </a:t>
            </a:r>
            <a:endParaRPr lang="en-US" sz="1400" b="1" dirty="0">
              <a:latin typeface="Open Sans Light"/>
              <a:cs typeface="Arial" pitchFamily="34" charset="0"/>
            </a:endParaRPr>
          </a:p>
          <a:p>
            <a:pPr marL="232001" indent="-232001" defTabSz="796750">
              <a:spcBef>
                <a:spcPts val="0"/>
              </a:spcBef>
            </a:pPr>
            <a:endParaRPr lang="en-US" sz="1400" b="1" dirty="0" smtClean="0">
              <a:latin typeface="Open Sans Light"/>
              <a:cs typeface="Arial" pitchFamily="34" charset="0"/>
            </a:endParaRPr>
          </a:p>
          <a:p>
            <a:pPr marL="232001" indent="-232001" defTabSz="796750">
              <a:spcBef>
                <a:spcPts val="0"/>
              </a:spcBef>
            </a:pPr>
            <a:r>
              <a:rPr lang="en-US" sz="1400" dirty="0" smtClean="0">
                <a:latin typeface="Open Sans Light"/>
                <a:cs typeface="Arial" pitchFamily="34" charset="0"/>
              </a:rPr>
              <a:t>More </a:t>
            </a:r>
            <a:r>
              <a:rPr lang="en-US" sz="1400" dirty="0">
                <a:latin typeface="Open Sans Light"/>
                <a:cs typeface="Arial" pitchFamily="34" charset="0"/>
              </a:rPr>
              <a:t>than </a:t>
            </a:r>
            <a:r>
              <a:rPr lang="en-US" sz="1400" b="1" dirty="0">
                <a:latin typeface="Open Sans Light"/>
                <a:cs typeface="Arial" pitchFamily="34" charset="0"/>
              </a:rPr>
              <a:t>800.000 guests a </a:t>
            </a:r>
            <a:r>
              <a:rPr lang="en-US" sz="1400" dirty="0" smtClean="0">
                <a:latin typeface="Open Sans Light"/>
                <a:cs typeface="Arial" pitchFamily="34" charset="0"/>
              </a:rPr>
              <a:t>year</a:t>
            </a:r>
          </a:p>
          <a:p>
            <a:pPr marL="232001" indent="-232001" defTabSz="796750">
              <a:spcBef>
                <a:spcPts val="0"/>
              </a:spcBef>
            </a:pPr>
            <a:endParaRPr lang="en-US" sz="1400" b="1" dirty="0">
              <a:latin typeface="Open Sans Light"/>
              <a:cs typeface="Arial" pitchFamily="34" charset="0"/>
            </a:endParaRPr>
          </a:p>
          <a:p>
            <a:pPr marL="232001" indent="-232001" defTabSz="796750">
              <a:spcBef>
                <a:spcPts val="0"/>
              </a:spcBef>
            </a:pPr>
            <a:r>
              <a:rPr lang="en-US" sz="1400" dirty="0" smtClean="0">
                <a:latin typeface="Open Sans Light"/>
                <a:cs typeface="Arial" pitchFamily="34" charset="0"/>
              </a:rPr>
              <a:t>Important</a:t>
            </a:r>
            <a:r>
              <a:rPr lang="en-US" sz="1400" b="1" dirty="0" smtClean="0">
                <a:latin typeface="Open Sans Light"/>
                <a:cs typeface="Arial" pitchFamily="34" charset="0"/>
              </a:rPr>
              <a:t> freight activity</a:t>
            </a:r>
            <a:endParaRPr lang="en-US" sz="1400" b="1" dirty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b="1" dirty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latin typeface="Open Sans Light"/>
                <a:cs typeface="Arial" pitchFamily="34" charset="0"/>
              </a:rPr>
              <a:t>Strong offer to </a:t>
            </a:r>
            <a:r>
              <a:rPr lang="en-US" sz="1400" b="1" dirty="0">
                <a:latin typeface="Open Sans Light"/>
                <a:cs typeface="Arial" pitchFamily="34" charset="0"/>
              </a:rPr>
              <a:t>West Coast of Africa, Great Lakes region </a:t>
            </a:r>
            <a:r>
              <a:rPr lang="en-US" sz="1400" b="1" dirty="0" smtClean="0">
                <a:latin typeface="Open Sans Light"/>
                <a:cs typeface="Arial" pitchFamily="34" charset="0"/>
              </a:rPr>
              <a:t>and </a:t>
            </a:r>
            <a:r>
              <a:rPr lang="en-US" sz="1400" dirty="0" smtClean="0">
                <a:latin typeface="Open Sans Light"/>
                <a:cs typeface="Arial" pitchFamily="34" charset="0"/>
              </a:rPr>
              <a:t>market </a:t>
            </a:r>
            <a:r>
              <a:rPr lang="en-US" sz="1400" dirty="0">
                <a:latin typeface="Open Sans Light"/>
                <a:cs typeface="Arial" pitchFamily="34" charset="0"/>
              </a:rPr>
              <a:t>leader </a:t>
            </a:r>
            <a:r>
              <a:rPr lang="en-US" sz="1400" b="1" dirty="0">
                <a:latin typeface="Open Sans Light"/>
                <a:cs typeface="Arial" pitchFamily="34" charset="0"/>
              </a:rPr>
              <a:t>to </a:t>
            </a:r>
            <a:r>
              <a:rPr lang="en-US" sz="1400" b="1" dirty="0" smtClean="0">
                <a:latin typeface="Open Sans Light"/>
                <a:cs typeface="Arial" pitchFamily="34" charset="0"/>
              </a:rPr>
              <a:t>Congo</a:t>
            </a:r>
            <a:endParaRPr lang="en-US" sz="1400" b="1" dirty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b="1" dirty="0" smtClean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b="1" dirty="0" smtClean="0">
                <a:latin typeface="Open Sans Light"/>
                <a:cs typeface="Arial" pitchFamily="34" charset="0"/>
              </a:rPr>
              <a:t>Seamless </a:t>
            </a:r>
            <a:r>
              <a:rPr lang="en-US" sz="1400" b="1" dirty="0">
                <a:latin typeface="Open Sans Light"/>
                <a:cs typeface="Arial" pitchFamily="34" charset="0"/>
              </a:rPr>
              <a:t>connections </a:t>
            </a:r>
            <a:r>
              <a:rPr lang="en-US" sz="1400" dirty="0">
                <a:latin typeface="Open Sans Light"/>
                <a:cs typeface="Arial" pitchFamily="34" charset="0"/>
              </a:rPr>
              <a:t>with </a:t>
            </a:r>
            <a:r>
              <a:rPr lang="en-US" sz="1400" dirty="0" smtClean="0">
                <a:latin typeface="Open Sans Light"/>
                <a:cs typeface="Arial" pitchFamily="34" charset="0"/>
              </a:rPr>
              <a:t>the European </a:t>
            </a:r>
            <a:r>
              <a:rPr lang="en-US" sz="1400" dirty="0">
                <a:latin typeface="Open Sans Light"/>
                <a:cs typeface="Arial" pitchFamily="34" charset="0"/>
              </a:rPr>
              <a:t>and US network</a:t>
            </a: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b="1" dirty="0" smtClean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latin typeface="Open Sans Light"/>
                <a:cs typeface="Arial" pitchFamily="34" charset="0"/>
              </a:rPr>
              <a:t>Important </a:t>
            </a:r>
            <a:r>
              <a:rPr lang="en-US" sz="1400" b="1" dirty="0" smtClean="0">
                <a:latin typeface="Open Sans Light"/>
                <a:cs typeface="Arial" pitchFamily="34" charset="0"/>
              </a:rPr>
              <a:t>traffic between the US and Africa</a:t>
            </a: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b="1" dirty="0">
              <a:latin typeface="Open Sans Light"/>
              <a:cs typeface="Arial" pitchFamily="34" charset="0"/>
            </a:endParaRPr>
          </a:p>
          <a:p>
            <a:pPr marL="0" indent="0" defTabSz="79675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 smtClean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b="1" dirty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GB" sz="1400" b="1" dirty="0">
              <a:latin typeface="Open Sans Light"/>
              <a:cs typeface="Arial" pitchFamily="34" charset="0"/>
            </a:endParaRPr>
          </a:p>
          <a:p>
            <a:pPr marL="232001" indent="-232001" defTabSz="796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GB" sz="1400" b="1" dirty="0">
              <a:latin typeface="Open Sans Light"/>
              <a:cs typeface="Arial" pitchFamily="34" charset="0"/>
            </a:endParaRPr>
          </a:p>
          <a:p>
            <a:pPr marL="314149" indent="-232034" defTabSz="79675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q"/>
              <a:defRPr/>
            </a:pPr>
            <a:endParaRPr lang="en-GB" sz="1400" b="1" dirty="0">
              <a:latin typeface="Open Sans Light"/>
              <a:cs typeface="Arial" pitchFamily="34" charset="0"/>
            </a:endParaRPr>
          </a:p>
          <a:p>
            <a:pPr marL="314149" indent="-232034" defTabSz="79675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q"/>
              <a:defRPr/>
            </a:pPr>
            <a:endParaRPr lang="en-GB" sz="1400" b="1" dirty="0">
              <a:latin typeface="Open Sans Light"/>
              <a:cs typeface="Arial" pitchFamily="34" charset="0"/>
            </a:endParaRPr>
          </a:p>
          <a:p>
            <a:pPr marL="314149" indent="-232034" defTabSz="79675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q"/>
              <a:defRPr/>
            </a:pPr>
            <a:endParaRPr lang="en-GB" sz="1400" b="1" dirty="0">
              <a:latin typeface="Open Sans Light"/>
              <a:cs typeface="Arial" pitchFamily="34" charset="0"/>
            </a:endParaRPr>
          </a:p>
          <a:p>
            <a:pPr marL="314147" indent="-232034" defTabSz="79675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q"/>
              <a:defRPr/>
            </a:pPr>
            <a:endParaRPr lang="en-GB" sz="1400" b="1" dirty="0">
              <a:latin typeface="Open Sans Light"/>
              <a:cs typeface="Arial" pitchFamily="34" charset="0"/>
            </a:endParaRPr>
          </a:p>
          <a:p>
            <a:pPr marL="314149" indent="-232034" defTabSz="79675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q"/>
              <a:defRPr/>
            </a:pPr>
            <a:endParaRPr lang="en-GB" sz="1400" b="1" dirty="0">
              <a:latin typeface="Open Sans Light"/>
              <a:cs typeface="Arial" pitchFamily="34" charset="0"/>
            </a:endParaRPr>
          </a:p>
          <a:p>
            <a:pPr marL="314147" indent="-232034" defTabSz="79675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q"/>
              <a:defRPr/>
            </a:pPr>
            <a:endParaRPr lang="fr-BE" sz="1400" b="1" dirty="0">
              <a:latin typeface="Open Sans Light"/>
              <a:cs typeface="Arial" pitchFamily="34" charset="0"/>
            </a:endParaRPr>
          </a:p>
          <a:p>
            <a:pPr marL="314149" indent="-232034" algn="ctr" defTabSz="79675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q"/>
              <a:defRPr/>
            </a:pPr>
            <a:endParaRPr lang="fr-BE" sz="1400" b="1" dirty="0">
              <a:latin typeface="Open Sans Light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 bwMode="auto">
          <a:xfrm>
            <a:off x="179512" y="267494"/>
            <a:ext cx="871296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4600" b="0" baseline="0">
                <a:solidFill>
                  <a:schemeClr val="bg1"/>
                </a:solidFill>
                <a:latin typeface="Intro Cond Light"/>
                <a:ea typeface="+mj-ea"/>
                <a:cs typeface="Intro Cond Light"/>
                <a:sym typeface="Helvetica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717171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717171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717171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717171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5pPr>
            <a:lvl6pPr marL="17141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6pPr>
            <a:lvl7pPr marL="342828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7pPr>
            <a:lvl8pPr marL="514243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8pPr>
            <a:lvl9pPr marL="685657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600" b="1">
                <a:solidFill>
                  <a:srgbClr val="505050"/>
                </a:solidFill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defRPr>
            </a:lvl9pPr>
          </a:lstStyle>
          <a:p>
            <a:pPr defTabSz="913603"/>
            <a:r>
              <a:rPr lang="fr-BE" sz="1800" b="1" dirty="0" smtClean="0">
                <a:solidFill>
                  <a:srgbClr val="FFFFFF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AFRICA IS PART OF OUR DNA</a:t>
            </a:r>
            <a:endParaRPr lang="fr-BE" sz="1800" b="1" dirty="0">
              <a:solidFill>
                <a:srgbClr val="FFFFFF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defTabSz="913603"/>
            <a:endParaRPr lang="fr-BE" sz="1800" b="1" dirty="0">
              <a:solidFill>
                <a:srgbClr val="FFFFFF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7804"/>
            <a:ext cx="3762903" cy="325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584" y="43638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96750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en-US" sz="1200" b="1" i="1" dirty="0" smtClean="0">
                <a:latin typeface="Open Sans Light"/>
                <a:cs typeface="Arial" pitchFamily="34" charset="0"/>
              </a:rPr>
              <a:t>Next to the company CSR-projects, many </a:t>
            </a:r>
            <a:r>
              <a:rPr lang="en-US" sz="1200" b="1" i="1" dirty="0">
                <a:latin typeface="Open Sans Light"/>
                <a:cs typeface="Arial" pitchFamily="34" charset="0"/>
              </a:rPr>
              <a:t>employees are committed to Africa and have </a:t>
            </a:r>
            <a:r>
              <a:rPr lang="en-US" sz="1200" b="1" i="1" dirty="0" smtClean="0">
                <a:latin typeface="Open Sans Light"/>
                <a:cs typeface="Arial" pitchFamily="34" charset="0"/>
              </a:rPr>
              <a:t>their </a:t>
            </a:r>
            <a:r>
              <a:rPr lang="en-US" sz="1200" b="1" i="1" dirty="0">
                <a:latin typeface="Open Sans Light"/>
                <a:cs typeface="Arial" pitchFamily="34" charset="0"/>
              </a:rPr>
              <a:t>own projects </a:t>
            </a:r>
            <a:r>
              <a:rPr lang="en-US" sz="1200" b="1" i="1" dirty="0" smtClean="0">
                <a:latin typeface="Open Sans Light"/>
                <a:cs typeface="Arial" pitchFamily="34" charset="0"/>
              </a:rPr>
              <a:t> and</a:t>
            </a:r>
          </a:p>
          <a:p>
            <a:pPr defTabSz="796750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en-US" sz="1200" b="1" i="1" dirty="0">
                <a:latin typeface="Open Sans Light"/>
                <a:cs typeface="Arial" pitchFamily="34" charset="0"/>
              </a:rPr>
              <a:t>i</a:t>
            </a:r>
            <a:r>
              <a:rPr lang="en-US" sz="1200" b="1" i="1" dirty="0" smtClean="0">
                <a:latin typeface="Open Sans Light"/>
                <a:cs typeface="Arial" pitchFamily="34" charset="0"/>
              </a:rPr>
              <a:t>nitiatives supported by </a:t>
            </a:r>
            <a:r>
              <a:rPr lang="en-US" sz="1200" b="1" i="1" dirty="0">
                <a:latin typeface="Open Sans Light"/>
                <a:cs typeface="Arial" pitchFamily="34" charset="0"/>
              </a:rPr>
              <a:t> </a:t>
            </a:r>
            <a:r>
              <a:rPr lang="en-US" sz="1200" b="1" i="1" dirty="0" smtClean="0">
                <a:latin typeface="Open Sans Light"/>
                <a:cs typeface="Arial" pitchFamily="34" charset="0"/>
              </a:rPr>
              <a:t>the       f </a:t>
            </a:r>
            <a:r>
              <a:rPr lang="en-US" sz="1200" b="1" i="1" dirty="0" err="1" smtClean="0">
                <a:latin typeface="Open Sans Light"/>
                <a:cs typeface="Arial" pitchFamily="34" charset="0"/>
              </a:rPr>
              <a:t>oundation</a:t>
            </a:r>
            <a:endParaRPr lang="en-US" sz="1200" b="1" i="1" dirty="0">
              <a:latin typeface="Open Sans Ligh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9512" y="1059582"/>
            <a:ext cx="8712968" cy="367585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We have a tradition</a:t>
            </a:r>
            <a:r>
              <a:rPr lang="en-US" sz="1600" dirty="0"/>
              <a:t>: </a:t>
            </a:r>
            <a:r>
              <a:rPr lang="en-US" sz="1600" b="1" dirty="0" smtClean="0"/>
              <a:t>we stay </a:t>
            </a:r>
            <a:r>
              <a:rPr lang="en-US" sz="1600" b="1" dirty="0"/>
              <a:t>committed to the African continent in good and bad </a:t>
            </a:r>
            <a:r>
              <a:rPr lang="en-US" sz="1600" b="1" dirty="0" smtClean="0"/>
              <a:t>times</a:t>
            </a:r>
          </a:p>
          <a:p>
            <a:endParaRPr lang="en-US" sz="1600" dirty="0"/>
          </a:p>
          <a:p>
            <a:r>
              <a:rPr lang="en-US" sz="1600" b="1" dirty="0" smtClean="0"/>
              <a:t>Ebola is no exception </a:t>
            </a:r>
            <a:r>
              <a:rPr lang="en-US" sz="1600" dirty="0" smtClean="0"/>
              <a:t>to this tradition</a:t>
            </a:r>
          </a:p>
          <a:p>
            <a:endParaRPr lang="en-US" sz="1600" dirty="0" smtClean="0"/>
          </a:p>
          <a:p>
            <a:r>
              <a:rPr lang="en-US" sz="1600" b="1" dirty="0" smtClean="0"/>
              <a:t>Since April 2014 we are monitoring the </a:t>
            </a:r>
            <a:r>
              <a:rPr lang="en-US" sz="1600" b="1" dirty="0"/>
              <a:t>situation in the Ebola stricken countries </a:t>
            </a:r>
            <a:r>
              <a:rPr lang="en-US" sz="1600" dirty="0" smtClean="0"/>
              <a:t>in close cooperation with </a:t>
            </a:r>
            <a:r>
              <a:rPr lang="en-US" sz="1600" dirty="0"/>
              <a:t>our medical </a:t>
            </a:r>
            <a:r>
              <a:rPr lang="en-US" sz="1600" dirty="0" smtClean="0"/>
              <a:t>department and the respective authorities and institutions 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 smtClean="0"/>
              <a:t>A </a:t>
            </a:r>
            <a:r>
              <a:rPr lang="en-US" sz="1600" b="1" dirty="0" smtClean="0"/>
              <a:t>thorough daily risk-assessment </a:t>
            </a:r>
            <a:r>
              <a:rPr lang="en-US" sz="1600" dirty="0" smtClean="0"/>
              <a:t>has been put in place in order to keep our operations alive 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600" dirty="0" smtClean="0"/>
              <a:t>Despite difficult circumstances and an increased complexity of our operations</a:t>
            </a:r>
            <a:r>
              <a:rPr lang="en-US" sz="1600" smtClean="0"/>
              <a:t>, </a:t>
            </a:r>
            <a:r>
              <a:rPr lang="en-US" sz="1600" smtClean="0"/>
              <a:t>               </a:t>
            </a:r>
            <a:r>
              <a:rPr lang="en-US" sz="1600" b="1" smtClean="0"/>
              <a:t>we </a:t>
            </a:r>
            <a:r>
              <a:rPr lang="en-US" sz="1600" b="1" dirty="0" smtClean="0"/>
              <a:t>decided together with our staff and union delegates to continue with our operations</a:t>
            </a:r>
            <a:endParaRPr lang="en-US" sz="1600" b="1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504056"/>
          </a:xfrm>
        </p:spPr>
        <p:txBody>
          <a:bodyPr/>
          <a:lstStyle/>
          <a:p>
            <a:r>
              <a:rPr lang="en-US" sz="1800" b="1" dirty="0" smtClean="0"/>
              <a:t>THE LAST TO LEAVE AND THE FIRST TO COME BACK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2815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3635896" y="768102"/>
            <a:ext cx="5328592" cy="3675856"/>
          </a:xfrm>
        </p:spPr>
        <p:txBody>
          <a:bodyPr>
            <a:noAutofit/>
          </a:bodyPr>
          <a:lstStyle/>
          <a:p>
            <a:r>
              <a:rPr lang="en-US" sz="1400" b="1" dirty="0"/>
              <a:t>March 2014: </a:t>
            </a:r>
            <a:r>
              <a:rPr lang="en-US" sz="1400" dirty="0"/>
              <a:t>M</a:t>
            </a:r>
            <a:r>
              <a:rPr lang="en-US" sz="1400" dirty="0" smtClean="0"/>
              <a:t>ajor </a:t>
            </a:r>
            <a:r>
              <a:rPr lang="en-US" sz="1400" dirty="0"/>
              <a:t>Ebola outbreak in </a:t>
            </a:r>
            <a:r>
              <a:rPr lang="en-US" sz="1400" dirty="0" smtClean="0"/>
              <a:t>Guinea</a:t>
            </a:r>
            <a:endParaRPr lang="en-US" sz="1400" dirty="0"/>
          </a:p>
          <a:p>
            <a:endParaRPr lang="en-US" sz="800" dirty="0"/>
          </a:p>
          <a:p>
            <a:r>
              <a:rPr lang="en-US" sz="1400" dirty="0"/>
              <a:t>The virus rapidly spread over to </a:t>
            </a:r>
            <a:r>
              <a:rPr lang="en-US" sz="1400" dirty="0" smtClean="0"/>
              <a:t>neighboring </a:t>
            </a:r>
            <a:r>
              <a:rPr lang="en-US" sz="1400" dirty="0"/>
              <a:t>countries </a:t>
            </a:r>
            <a:r>
              <a:rPr lang="en-US" sz="1400" b="1" dirty="0"/>
              <a:t>Sierra Leona and </a:t>
            </a:r>
            <a:r>
              <a:rPr lang="en-US" sz="1400" b="1" dirty="0" smtClean="0"/>
              <a:t>Liberia</a:t>
            </a:r>
            <a:endParaRPr lang="en-US" sz="1400" b="1" dirty="0"/>
          </a:p>
          <a:p>
            <a:endParaRPr lang="en-US" sz="800" dirty="0"/>
          </a:p>
          <a:p>
            <a:r>
              <a:rPr lang="en-US" sz="1400" b="1" dirty="0"/>
              <a:t>August </a:t>
            </a:r>
            <a:r>
              <a:rPr lang="en-US" sz="1400" b="1" dirty="0" smtClean="0"/>
              <a:t>8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2014: </a:t>
            </a:r>
            <a:r>
              <a:rPr lang="en-US" sz="1400" dirty="0" smtClean="0"/>
              <a:t>WHO </a:t>
            </a:r>
            <a:r>
              <a:rPr lang="en-US" sz="1400" dirty="0"/>
              <a:t>declares the epidemic to be an international public health </a:t>
            </a:r>
            <a:r>
              <a:rPr lang="en-US" sz="1400" dirty="0" smtClean="0"/>
              <a:t>emergency</a:t>
            </a:r>
            <a:endParaRPr lang="en-US" sz="1400" dirty="0"/>
          </a:p>
          <a:p>
            <a:endParaRPr lang="en-US" sz="800" dirty="0"/>
          </a:p>
          <a:p>
            <a:r>
              <a:rPr lang="en-US" sz="1400" b="1" dirty="0" smtClean="0"/>
              <a:t>Late </a:t>
            </a:r>
            <a:r>
              <a:rPr lang="en-US" sz="1400" b="1" dirty="0"/>
              <a:t>August </a:t>
            </a:r>
            <a:r>
              <a:rPr lang="en-US" sz="1400" b="1" dirty="0" smtClean="0"/>
              <a:t>2014: </a:t>
            </a:r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dirty="0"/>
              <a:t>disease had spread to Nigeria, and one case was reported in </a:t>
            </a:r>
            <a:r>
              <a:rPr lang="en-US" sz="1400" dirty="0" smtClean="0"/>
              <a:t>Senegal</a:t>
            </a:r>
            <a:endParaRPr lang="en-US" sz="1400" dirty="0"/>
          </a:p>
          <a:p>
            <a:endParaRPr lang="en-US" sz="8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August 28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th </a:t>
            </a:r>
            <a:r>
              <a:rPr lang="en-US" sz="1400" b="1" dirty="0" smtClean="0">
                <a:solidFill>
                  <a:srgbClr val="FF0000"/>
                </a:solidFill>
              </a:rPr>
              <a:t>2014:  </a:t>
            </a:r>
            <a:r>
              <a:rPr lang="en-US" sz="1400" dirty="0" smtClean="0">
                <a:solidFill>
                  <a:srgbClr val="FF0000"/>
                </a:solidFill>
              </a:rPr>
              <a:t>Brussels Airlines remains the only European airline to operate to all three countries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800" dirty="0"/>
          </a:p>
          <a:p>
            <a:r>
              <a:rPr lang="en-US" sz="1400" b="1" dirty="0" smtClean="0"/>
              <a:t>September 25</a:t>
            </a:r>
            <a:r>
              <a:rPr lang="en-US" sz="1400" b="1" baseline="30000" dirty="0" smtClean="0"/>
              <a:t>th</a:t>
            </a:r>
            <a:r>
              <a:rPr lang="en-US" sz="1400" b="1" dirty="0"/>
              <a:t> </a:t>
            </a:r>
            <a:r>
              <a:rPr lang="en-US" sz="1400" b="1" dirty="0" smtClean="0"/>
              <a:t>2014:  </a:t>
            </a:r>
            <a:r>
              <a:rPr lang="en-US" sz="1400" dirty="0" smtClean="0"/>
              <a:t>A first case in the US</a:t>
            </a:r>
          </a:p>
          <a:p>
            <a:endParaRPr lang="en-US" sz="800" dirty="0" smtClean="0"/>
          </a:p>
          <a:p>
            <a:r>
              <a:rPr lang="en-US" sz="1400" b="1" dirty="0" smtClean="0"/>
              <a:t>January 2015:  </a:t>
            </a:r>
            <a:r>
              <a:rPr lang="en-US" sz="1400" dirty="0" smtClean="0"/>
              <a:t>First </a:t>
            </a:r>
            <a:r>
              <a:rPr lang="en-US" sz="1400" dirty="0"/>
              <a:t>positive effects of the international health-support are </a:t>
            </a:r>
            <a:r>
              <a:rPr lang="en-US" sz="1400" dirty="0" smtClean="0"/>
              <a:t>visible</a:t>
            </a:r>
          </a:p>
          <a:p>
            <a:endParaRPr lang="en-US" sz="800" dirty="0"/>
          </a:p>
          <a:p>
            <a:r>
              <a:rPr lang="en-US" sz="1400" b="1" dirty="0" smtClean="0"/>
              <a:t>May/September 2015: </a:t>
            </a:r>
            <a:r>
              <a:rPr lang="en-US" sz="1400" dirty="0" smtClean="0"/>
              <a:t>Liberia Ebola free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504056"/>
          </a:xfrm>
        </p:spPr>
        <p:txBody>
          <a:bodyPr/>
          <a:lstStyle/>
          <a:p>
            <a:r>
              <a:rPr lang="en-US" sz="1800" b="1" dirty="0" smtClean="0"/>
              <a:t>SUDDENLY WE WERE THE ONLY EUROPEAN CARRIER LEFT</a:t>
            </a:r>
            <a:endParaRPr lang="en-US" sz="1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3309538" cy="23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6848" y="3723878"/>
            <a:ext cx="9781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latin typeface="Open Sans Light" pitchFamily="34" charset="0"/>
              </a:rPr>
              <a:t>Deredactie.be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020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4716016" y="771550"/>
            <a:ext cx="4176464" cy="36758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/>
              <a:t>We cannot act as if it’s none of our concern. </a:t>
            </a:r>
            <a:r>
              <a:rPr lang="en-US" sz="1800" b="1" dirty="0"/>
              <a:t>We need to keep the lifeline </a:t>
            </a:r>
            <a:r>
              <a:rPr lang="en-US" sz="1800" b="1" dirty="0" smtClean="0"/>
              <a:t>working.</a:t>
            </a:r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dirty="0" smtClean="0"/>
              <a:t>At the same time, the </a:t>
            </a:r>
            <a:r>
              <a:rPr lang="en-US" sz="1800" b="1" dirty="0" smtClean="0"/>
              <a:t>security </a:t>
            </a:r>
            <a:r>
              <a:rPr lang="en-US" sz="1800" dirty="0" smtClean="0"/>
              <a:t>of our guests and staff members remain always </a:t>
            </a:r>
            <a:r>
              <a:rPr lang="en-US" sz="1800" b="1" dirty="0" smtClean="0"/>
              <a:t>our highest priority .</a:t>
            </a:r>
          </a:p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sz="1800" dirty="0" smtClean="0"/>
              <a:t>As long as our daily assessments allows us to fly, we continue to do so, as we see it as our </a:t>
            </a:r>
            <a:r>
              <a:rPr lang="en-US" sz="1800" b="1" dirty="0" smtClean="0"/>
              <a:t>humanitarian responsibility </a:t>
            </a:r>
            <a:r>
              <a:rPr lang="en-US" sz="1800" dirty="0" smtClean="0"/>
              <a:t>to not isolate these countries.</a:t>
            </a:r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504056"/>
          </a:xfrm>
        </p:spPr>
        <p:txBody>
          <a:bodyPr/>
          <a:lstStyle/>
          <a:p>
            <a:r>
              <a:rPr lang="en-US" sz="1800" b="1" dirty="0" smtClean="0"/>
              <a:t>EBOLA, IT’S ALL ABOUT TAKING RESPONSIBILITY</a:t>
            </a:r>
            <a:endParaRPr lang="en-US" sz="18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3" y="2180260"/>
            <a:ext cx="4716015" cy="110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7574"/>
            <a:ext cx="4379480" cy="6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5886"/>
            <a:ext cx="4680520" cy="7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ricaIsNotEbola-Logo.png">
            <a:hlinkClick r:id="rId6"/>
          </p:cNvPr>
          <p:cNvPicPr/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8105774" y="-71611"/>
            <a:ext cx="1057275" cy="11210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27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88186"/>
            <a:ext cx="5565133" cy="93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8" y="771552"/>
            <a:ext cx="7258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504056"/>
          </a:xfrm>
        </p:spPr>
        <p:txBody>
          <a:bodyPr/>
          <a:lstStyle/>
          <a:p>
            <a:r>
              <a:rPr lang="en-US" sz="1800" b="1" dirty="0" smtClean="0"/>
              <a:t>HYSTERIA ALL OVER </a:t>
            </a:r>
            <a:r>
              <a:rPr lang="en-US" sz="1800" b="1" dirty="0"/>
              <a:t>THE </a:t>
            </a:r>
            <a:r>
              <a:rPr lang="en-US" sz="1800" b="1" dirty="0" smtClean="0"/>
              <a:t>WORLD </a:t>
            </a:r>
            <a:br>
              <a:rPr lang="en-US" sz="1800" b="1" dirty="0" smtClean="0"/>
            </a:br>
            <a:endParaRPr lang="en-US" sz="1800" b="1" dirty="0"/>
          </a:p>
        </p:txBody>
      </p:sp>
      <p:pic>
        <p:nvPicPr>
          <p:cNvPr id="1033" name="Picture 9" descr="http://america.aljazeera.com/content/dam/ajam/images/articles_2014/10/ebola_hysteria_obama_WHO-1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57516"/>
            <a:ext cx="2947323" cy="184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99702"/>
            <a:ext cx="1954322" cy="195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ricaIsNotEbola-Logo.png">
            <a:hlinkClick r:id="rId7"/>
          </p:cNvPr>
          <p:cNvPicPr/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8105774" y="-71611"/>
            <a:ext cx="1057275" cy="11210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15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23528" y="339502"/>
            <a:ext cx="8712968" cy="5040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defTabSz="914285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ysClr val="window" lastClr="FFFFFF"/>
                </a:solidFill>
              </a:rPr>
              <a:t>EBOLA  AND THE </a:t>
            </a:r>
            <a:r>
              <a:rPr lang="en-US" sz="1800" b="1" dirty="0">
                <a:solidFill>
                  <a:sysClr val="window" lastClr="FFFFFF"/>
                </a:solidFill>
              </a:rPr>
              <a:t>EPIDEMIC OF MASS </a:t>
            </a:r>
            <a:r>
              <a:rPr lang="en-US" sz="1800" b="1" dirty="0" smtClean="0">
                <a:solidFill>
                  <a:sysClr val="window" lastClr="FFFFFF"/>
                </a:solidFill>
              </a:rPr>
              <a:t>HYSTERIA</a:t>
            </a:r>
            <a:r>
              <a:rPr lang="en-US" sz="1800" b="1" dirty="0">
                <a:solidFill>
                  <a:sysClr val="window" lastClr="FFFFFF"/>
                </a:solidFill>
              </a:rPr>
              <a:t/>
            </a:r>
            <a:br>
              <a:rPr lang="en-US" sz="1800" b="1" dirty="0">
                <a:solidFill>
                  <a:sysClr val="window" lastClr="FFFFFF"/>
                </a:solidFill>
              </a:rPr>
            </a:br>
            <a:endParaRPr lang="en-US" sz="1800" b="1" dirty="0">
              <a:solidFill>
                <a:sysClr val="window" lastClr="FFFFFF"/>
              </a:solidFill>
            </a:endParaRPr>
          </a:p>
        </p:txBody>
      </p:sp>
      <p:sp>
        <p:nvSpPr>
          <p:cNvPr id="5" name="Shape 249"/>
          <p:cNvSpPr>
            <a:spLocks noGrp="1"/>
          </p:cNvSpPr>
          <p:nvPr>
            <p:ph type="body" idx="4294967295"/>
          </p:nvPr>
        </p:nvSpPr>
        <p:spPr>
          <a:xfrm>
            <a:off x="3851922" y="1468413"/>
            <a:ext cx="4959303" cy="453349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1900" i="1" dirty="0">
                <a:solidFill>
                  <a:srgbClr val="002060"/>
                </a:solidFill>
              </a:rPr>
              <a:t>“There is an epidemic of Ebola in West Africa and then there is a second epidemic, an epidemic of mass hysteria. I am convinced that we can make the West-African countries Ebola free. Fighting against the mass hysteria epidemic is the most difficult task.” </a:t>
            </a:r>
          </a:p>
        </p:txBody>
      </p:sp>
      <p:pic>
        <p:nvPicPr>
          <p:cNvPr id="6" name="image80.jpg" descr="C:\Users\a36302.DAT_NT\Pictures\Peter.Sukato.Yambuku.2104.H.Larso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536" y="1509911"/>
            <a:ext cx="2952328" cy="194421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410072" y="3531858"/>
            <a:ext cx="2952328" cy="1272143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defTabSz="171430" eaLnBrk="1" fontAlgn="auto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19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Baron Peter Piot</a:t>
            </a:r>
          </a:p>
          <a:p>
            <a:pPr defTabSz="171430" eaLnBrk="1" fontAlgn="auto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15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(Belgian microbiologist known for his research into Ebola and AIDS, December 2014)</a:t>
            </a:r>
          </a:p>
        </p:txBody>
      </p:sp>
      <p:pic>
        <p:nvPicPr>
          <p:cNvPr id="8" name="AfricaIsNotEbola-Logo.png">
            <a:hlinkClick r:id="rId4"/>
          </p:cNvPr>
          <p:cNvPicPr/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7740353" y="123478"/>
            <a:ext cx="1224136" cy="12241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66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4572000" y="867677"/>
            <a:ext cx="4320480" cy="3024336"/>
          </a:xfrm>
        </p:spPr>
        <p:txBody>
          <a:bodyPr>
            <a:noAutofit/>
          </a:bodyPr>
          <a:lstStyle/>
          <a:p>
            <a:r>
              <a:rPr lang="en-US" sz="1800" dirty="0" smtClean="0"/>
              <a:t>Transparent and continuous </a:t>
            </a:r>
            <a:r>
              <a:rPr lang="en-US" sz="1800" b="1" dirty="0" smtClean="0"/>
              <a:t>communication based on facts and experts’ information</a:t>
            </a:r>
            <a:endParaRPr lang="en-US" sz="1800" dirty="0" smtClean="0"/>
          </a:p>
          <a:p>
            <a:pPr marL="0" indent="0">
              <a:buNone/>
            </a:pPr>
            <a:endParaRPr lang="en-US" sz="800" dirty="0" smtClean="0"/>
          </a:p>
          <a:p>
            <a:r>
              <a:rPr lang="en-GB" sz="1800" dirty="0"/>
              <a:t>Educate and inform the </a:t>
            </a:r>
            <a:r>
              <a:rPr lang="en-GB" sz="1800" b="1" dirty="0"/>
              <a:t>public opinion</a:t>
            </a:r>
            <a:r>
              <a:rPr lang="en-GB" sz="1800" dirty="0"/>
              <a:t> based on facts and </a:t>
            </a:r>
            <a:r>
              <a:rPr lang="en-GB" sz="1800" b="1" dirty="0"/>
              <a:t>no sensationalism </a:t>
            </a:r>
            <a:endParaRPr lang="en-GB" sz="18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r>
              <a:rPr lang="en-GB" sz="1800" dirty="0" smtClean="0"/>
              <a:t>Secure </a:t>
            </a:r>
            <a:r>
              <a:rPr lang="en-GB" sz="1800" dirty="0"/>
              <a:t>that </a:t>
            </a:r>
            <a:r>
              <a:rPr lang="en-GB" sz="1800" b="1" dirty="0"/>
              <a:t>all </a:t>
            </a:r>
            <a:r>
              <a:rPr lang="en-GB" sz="1800" b="1" dirty="0" smtClean="0"/>
              <a:t>stakeholders </a:t>
            </a:r>
            <a:r>
              <a:rPr lang="en-GB" sz="1800" b="1" dirty="0"/>
              <a:t>are well informed </a:t>
            </a:r>
            <a:r>
              <a:rPr lang="en-GB" sz="1800" dirty="0"/>
              <a:t>about latest updates and </a:t>
            </a:r>
            <a:r>
              <a:rPr lang="en-GB" sz="1800" dirty="0" smtClean="0"/>
              <a:t>processes</a:t>
            </a:r>
          </a:p>
          <a:p>
            <a:pPr marL="0" indent="0">
              <a:buNone/>
            </a:pPr>
            <a:endParaRPr lang="en-GB" sz="800" dirty="0" smtClean="0"/>
          </a:p>
          <a:p>
            <a:r>
              <a:rPr lang="en-US" sz="1800" b="1" dirty="0"/>
              <a:t>Grant international alignment of processes</a:t>
            </a:r>
            <a:r>
              <a:rPr lang="en-US" sz="1800" dirty="0"/>
              <a:t> to secure the efficiency of the measures </a:t>
            </a:r>
            <a:r>
              <a:rPr lang="en-US" sz="1800" dirty="0" smtClean="0"/>
              <a:t>taken</a:t>
            </a:r>
          </a:p>
          <a:p>
            <a:endParaRPr lang="en-US" sz="1800" dirty="0"/>
          </a:p>
          <a:p>
            <a:endParaRPr lang="en-GB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12968" cy="504056"/>
          </a:xfrm>
        </p:spPr>
        <p:txBody>
          <a:bodyPr/>
          <a:lstStyle/>
          <a:p>
            <a:r>
              <a:rPr lang="en-US" sz="1800" b="1" dirty="0"/>
              <a:t>CLOSE COORDINATION ON INTERNATIONAL LEVEL IS </a:t>
            </a:r>
            <a:r>
              <a:rPr lang="en-US" sz="1800" b="1" dirty="0" smtClean="0"/>
              <a:t>KEY</a:t>
            </a:r>
            <a:endParaRPr lang="en-US" sz="1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550"/>
            <a:ext cx="217049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ricaIsNotEbola-Logo.png">
            <a:hlinkClick r:id="rId4"/>
          </p:cNvPr>
          <p:cNvPicPr/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8105774" y="-71611"/>
            <a:ext cx="1057275" cy="1121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06" y="3315662"/>
            <a:ext cx="1527235" cy="55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06" y="1568504"/>
            <a:ext cx="9017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26" y="771550"/>
            <a:ext cx="813817" cy="78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20" y="2064450"/>
            <a:ext cx="2035135" cy="88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35" y="771550"/>
            <a:ext cx="1048020" cy="831654"/>
          </a:xfrm>
          <a:prstGeom prst="rect">
            <a:avLst/>
          </a:prstGeom>
        </p:spPr>
      </p:pic>
      <p:pic>
        <p:nvPicPr>
          <p:cNvPr id="11" name="Picture 2" descr="http://www.eces.eu/template/default/images/Posts%20pictures/Guinea-Map-Fla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5212"/>
            <a:ext cx="894442" cy="63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fbeeldingsresultaat voor liber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2" y="4212972"/>
            <a:ext cx="860848" cy="88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1.bp.blogspot.com/-msw4nm1ThCM/VHDLIO91l9I/AAAAAAAACWQ/fz_tPEZXsko/s1600/Flag-map_of_Sierra_Leon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188" y="4379930"/>
            <a:ext cx="537137" cy="5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Accuei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62" y="2801896"/>
            <a:ext cx="1531862" cy="5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44516" y="3793535"/>
            <a:ext cx="2767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60B1B9"/>
              </a:buClr>
            </a:pPr>
            <a:r>
              <a:rPr lang="en-US" sz="1600" b="1" i="1" dirty="0">
                <a:solidFill>
                  <a:srgbClr val="002060"/>
                </a:solidFill>
                <a:latin typeface="Open Sans Light" pitchFamily="34" charset="0"/>
              </a:rPr>
              <a:t>Lungi International Airport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9795" y="4066870"/>
            <a:ext cx="2983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60B1B9"/>
              </a:buClr>
            </a:pPr>
            <a:r>
              <a:rPr lang="en-US" sz="1600" b="1" i="1" dirty="0" smtClean="0">
                <a:solidFill>
                  <a:srgbClr val="002060"/>
                </a:solidFill>
                <a:latin typeface="Open Sans Light" pitchFamily="34" charset="0"/>
              </a:rPr>
              <a:t>Roberts </a:t>
            </a:r>
            <a:r>
              <a:rPr lang="en-US" sz="1600" b="1" i="1" dirty="0">
                <a:solidFill>
                  <a:srgbClr val="002060"/>
                </a:solidFill>
                <a:latin typeface="Open Sans Light" pitchFamily="34" charset="0"/>
              </a:rPr>
              <a:t>International Airport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0005" y="4343179"/>
            <a:ext cx="2950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60B1B9"/>
              </a:buClr>
            </a:pPr>
            <a:r>
              <a:rPr lang="en-US" sz="1600" b="1" i="1" dirty="0" err="1" smtClean="0">
                <a:solidFill>
                  <a:srgbClr val="002060"/>
                </a:solidFill>
                <a:latin typeface="Open Sans Light" pitchFamily="34" charset="0"/>
              </a:rPr>
              <a:t>Gbessa</a:t>
            </a:r>
            <a:r>
              <a:rPr lang="en-US" sz="1600" b="1" i="1" dirty="0" smtClean="0">
                <a:solidFill>
                  <a:srgbClr val="002060"/>
                </a:solidFill>
                <a:latin typeface="Open Sans Light" pitchFamily="34" charset="0"/>
              </a:rPr>
              <a:t> </a:t>
            </a:r>
            <a:r>
              <a:rPr lang="en-US" sz="1600" b="1" i="1" dirty="0">
                <a:solidFill>
                  <a:srgbClr val="002060"/>
                </a:solidFill>
                <a:latin typeface="Open Sans Light" pitchFamily="34" charset="0"/>
              </a:rPr>
              <a:t>International Airport</a:t>
            </a:r>
          </a:p>
        </p:txBody>
      </p:sp>
      <p:pic>
        <p:nvPicPr>
          <p:cNvPr id="19" name="Picture 5" descr="Afbeeldingsresultaat voor T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60" y="4657029"/>
            <a:ext cx="1285867" cy="4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russels Airlines External Template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Brussels Airlines External Template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Blank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Brussels Airlines External Template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Blank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0070C0"/>
      </a:accent2>
      <a:accent3>
        <a:srgbClr val="FF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1589</TotalTime>
  <Words>1126</Words>
  <Application>Microsoft Office PowerPoint</Application>
  <PresentationFormat>On-screen Show (16:9)</PresentationFormat>
  <Paragraphs>209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Blank</vt:lpstr>
      <vt:lpstr>1_Blank</vt:lpstr>
      <vt:lpstr>Brussels Airlines External Template</vt:lpstr>
      <vt:lpstr>Default</vt:lpstr>
      <vt:lpstr>1_Brussels Airlines External Template</vt:lpstr>
      <vt:lpstr>Custom Design</vt:lpstr>
      <vt:lpstr>2_Blank</vt:lpstr>
      <vt:lpstr>5_Brussels Airlines External Template</vt:lpstr>
      <vt:lpstr>3_Blank</vt:lpstr>
      <vt:lpstr>Brussels airlines Contingency plan ebola </vt:lpstr>
      <vt:lpstr>OUR COMPANY PROFILE</vt:lpstr>
      <vt:lpstr> AFRICA IS PART OF OUR DNA </vt:lpstr>
      <vt:lpstr>THE LAST TO LEAVE AND THE FIRST TO COME BACK</vt:lpstr>
      <vt:lpstr>SUDDENLY WE WERE THE ONLY EUROPEAN CARRIER LEFT</vt:lpstr>
      <vt:lpstr>EBOLA, IT’S ALL ABOUT TAKING RESPONSIBILITY</vt:lpstr>
      <vt:lpstr>HYSTERIA ALL OVER THE WORLD  </vt:lpstr>
      <vt:lpstr>PowerPoint Presentation</vt:lpstr>
      <vt:lpstr>CLOSE COORDINATION ON INTERNATIONAL LEVEL IS KEY</vt:lpstr>
      <vt:lpstr>PROCESSES HAVE BEEN ADAPTED </vt:lpstr>
      <vt:lpstr> PROCESSES HAVE BEEN ADAPTED </vt:lpstr>
      <vt:lpstr>PROCESSES HAVE BEEN ADAPTED</vt:lpstr>
      <vt:lpstr>PROCESSES HAVE BEEN ADAPTED</vt:lpstr>
      <vt:lpstr>TOWARDS THE  END OF EBOLA &amp; THE WAY TO NORMAL OPERATIONS</vt:lpstr>
      <vt:lpstr>THE SITUATION IS ENHANCING, BUT IT’S NOT TOTALLY OVER YET…</vt:lpstr>
    </vt:vector>
  </TitlesOfParts>
  <Company>Brussels Airlines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secure your operations in a challenging environment</dc:title>
  <dc:creator>Wencke Lemmes</dc:creator>
  <cp:lastModifiedBy>Sophie Van Zaelen</cp:lastModifiedBy>
  <cp:revision>105</cp:revision>
  <cp:lastPrinted>2015-09-22T15:23:42Z</cp:lastPrinted>
  <dcterms:created xsi:type="dcterms:W3CDTF">2015-06-24T06:45:41Z</dcterms:created>
  <dcterms:modified xsi:type="dcterms:W3CDTF">2015-09-23T15:36:00Z</dcterms:modified>
</cp:coreProperties>
</file>